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59" r:id="rId8"/>
    <p:sldId id="263" r:id="rId9"/>
    <p:sldId id="269" r:id="rId10"/>
    <p:sldId id="264" r:id="rId11"/>
    <p:sldId id="268" r:id="rId12"/>
    <p:sldId id="266" r:id="rId13"/>
    <p:sldId id="267" r:id="rId14"/>
    <p:sldId id="270" r:id="rId15"/>
    <p:sldId id="271" r:id="rId16"/>
    <p:sldId id="265" r:id="rId17"/>
    <p:sldId id="272" r:id="rId18"/>
    <p:sldId id="273" r:id="rId19"/>
    <p:sldId id="274" r:id="rId20"/>
    <p:sldId id="275" r:id="rId21"/>
    <p:sldId id="277" r:id="rId22"/>
    <p:sldId id="276" r:id="rId23"/>
    <p:sldId id="278" r:id="rId24"/>
    <p:sldId id="279" r:id="rId25"/>
    <p:sldId id="280" r:id="rId26"/>
    <p:sldId id="281" r:id="rId27"/>
    <p:sldId id="282" r:id="rId28"/>
    <p:sldId id="283" r:id="rId29"/>
    <p:sldId id="301"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098" y="-7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12/11/2013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12/11/2013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12/11/2013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12/11/2013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t>12/11/2013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F49D355-16BD-4E45-BD9A-5EA878CF7CBD}" type="datetimeFigureOut">
              <a:rPr lang="it-IT" smtClean="0"/>
              <a:t>12/11/2013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F49D355-16BD-4E45-BD9A-5EA878CF7CBD}" type="datetimeFigureOut">
              <a:rPr lang="it-IT" smtClean="0"/>
              <a:t>12/11/2013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F49D355-16BD-4E45-BD9A-5EA878CF7CBD}" type="datetimeFigureOut">
              <a:rPr lang="it-IT" smtClean="0"/>
              <a:t>12/11/2013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t>12/11/2013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12/11/2013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12/11/2013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9D355-16BD-4E45-BD9A-5EA878CF7CBD}" type="datetimeFigureOut">
              <a:rPr lang="it-IT" smtClean="0"/>
              <a:t>12/11/2013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 socialismo</a:t>
            </a:r>
            <a:endParaRPr lang="it-IT" dirty="0"/>
          </a:p>
        </p:txBody>
      </p:sp>
      <p:sp>
        <p:nvSpPr>
          <p:cNvPr id="3" name="Sottotitolo 2"/>
          <p:cNvSpPr>
            <a:spLocks noGrp="1"/>
          </p:cNvSpPr>
          <p:nvPr>
            <p:ph type="subTitle" idx="1"/>
          </p:nvPr>
        </p:nvSpPr>
        <p:spPr/>
        <p:txBody>
          <a:bodyPr/>
          <a:lstStyle/>
          <a:p>
            <a:r>
              <a:rPr lang="it-IT" dirty="0" smtClean="0"/>
              <a:t>Breve excursus sull’ideologia e la storia del movimento operaio</a:t>
            </a:r>
            <a:endParaRPr lang="it-IT" dirty="0"/>
          </a:p>
        </p:txBody>
      </p:sp>
    </p:spTree>
    <p:extLst>
      <p:ext uri="{BB962C8B-B14F-4D97-AF65-F5344CB8AC3E}">
        <p14:creationId xmlns:p14="http://schemas.microsoft.com/office/powerpoint/2010/main" val="2763852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err="1" smtClean="0"/>
              <a:t>Marx</a:t>
            </a:r>
            <a:r>
              <a:rPr lang="it-IT" b="1" dirty="0" smtClean="0"/>
              <a:t>: la base economica della società</a:t>
            </a:r>
            <a:endParaRPr lang="it-IT" b="1" dirty="0"/>
          </a:p>
        </p:txBody>
      </p:sp>
      <p:sp>
        <p:nvSpPr>
          <p:cNvPr id="3" name="Segnaposto contenuto 2"/>
          <p:cNvSpPr>
            <a:spLocks noGrp="1"/>
          </p:cNvSpPr>
          <p:nvPr>
            <p:ph idx="1"/>
          </p:nvPr>
        </p:nvSpPr>
        <p:spPr/>
        <p:txBody>
          <a:bodyPr>
            <a:normAutofit/>
          </a:bodyPr>
          <a:lstStyle/>
          <a:p>
            <a:pPr algn="just"/>
            <a:r>
              <a:rPr lang="it-IT" dirty="0" smtClean="0"/>
              <a:t>Per Karl </a:t>
            </a:r>
            <a:r>
              <a:rPr lang="it-IT" dirty="0" err="1" smtClean="0"/>
              <a:t>Marx</a:t>
            </a:r>
            <a:r>
              <a:rPr lang="it-IT" dirty="0" smtClean="0"/>
              <a:t> (1818-1883) la storia politica degli uomini è determinata dallo sviluppo dell’economia, nel senso che attorno ai modi in cui l’uomo produce i beni con i quali migliora la sua esistenza a questo mondo (</a:t>
            </a:r>
            <a:r>
              <a:rPr lang="it-IT" b="1" dirty="0" smtClean="0"/>
              <a:t>struttura</a:t>
            </a:r>
            <a:r>
              <a:rPr lang="it-IT" dirty="0" smtClean="0"/>
              <a:t> della società) si costruisce la sua intelaiatura politica, cioè la sua </a:t>
            </a:r>
            <a:r>
              <a:rPr lang="it-IT" b="1" dirty="0" smtClean="0"/>
              <a:t>sovrastruttura.</a:t>
            </a:r>
            <a:endParaRPr lang="it-IT" dirty="0"/>
          </a:p>
        </p:txBody>
      </p:sp>
    </p:spTree>
    <p:extLst>
      <p:ext uri="{BB962C8B-B14F-4D97-AF65-F5344CB8AC3E}">
        <p14:creationId xmlns:p14="http://schemas.microsoft.com/office/powerpoint/2010/main" val="1893207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Marx</a:t>
            </a:r>
            <a:r>
              <a:rPr lang="it-IT" dirty="0" smtClean="0"/>
              <a:t>: la base economica della società, esempio</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Per </a:t>
            </a:r>
            <a:r>
              <a:rPr lang="it-IT" dirty="0"/>
              <a:t>esempio quando la tecnica è assai poco sviluppata, l’economia è prevalentemente </a:t>
            </a:r>
            <a:r>
              <a:rPr lang="it-IT" b="1" dirty="0" smtClean="0"/>
              <a:t>agricola </a:t>
            </a:r>
            <a:r>
              <a:rPr lang="it-IT" dirty="0" smtClean="0"/>
              <a:t>e </a:t>
            </a:r>
            <a:r>
              <a:rPr lang="it-IT" dirty="0"/>
              <a:t>non è ancora subentrata la divisione del lavoro, la società  non ha bisogno di complesse strutture di potere e quindi è abbastanza </a:t>
            </a:r>
            <a:r>
              <a:rPr lang="it-IT" b="1" dirty="0"/>
              <a:t>libera </a:t>
            </a:r>
            <a:r>
              <a:rPr lang="it-IT" b="1" dirty="0" smtClean="0"/>
              <a:t>ed egalitaria</a:t>
            </a:r>
            <a:r>
              <a:rPr lang="it-IT" dirty="0"/>
              <a:t>; </a:t>
            </a:r>
            <a:endParaRPr lang="it-IT" dirty="0" smtClean="0"/>
          </a:p>
          <a:p>
            <a:pPr algn="just"/>
            <a:r>
              <a:rPr lang="it-IT" dirty="0" smtClean="0"/>
              <a:t>quando </a:t>
            </a:r>
            <a:r>
              <a:rPr lang="it-IT" dirty="0"/>
              <a:t>invece subentra la </a:t>
            </a:r>
            <a:r>
              <a:rPr lang="it-IT" b="1" dirty="0"/>
              <a:t>divisione del lavoro </a:t>
            </a:r>
            <a:r>
              <a:rPr lang="it-IT" dirty="0"/>
              <a:t>(in </a:t>
            </a:r>
            <a:r>
              <a:rPr lang="it-IT" dirty="0" smtClean="0"/>
              <a:t>lavoro intellettuale </a:t>
            </a:r>
            <a:r>
              <a:rPr lang="it-IT" dirty="0"/>
              <a:t>e manuale) e la necessità di opere grandi in cui vi </a:t>
            </a:r>
            <a:r>
              <a:rPr lang="it-IT" dirty="0" smtClean="0"/>
              <a:t>sia </a:t>
            </a:r>
            <a:r>
              <a:rPr lang="it-IT" dirty="0"/>
              <a:t>qualcuno che </a:t>
            </a:r>
            <a:r>
              <a:rPr lang="it-IT" dirty="0" smtClean="0"/>
              <a:t>dirige </a:t>
            </a:r>
            <a:r>
              <a:rPr lang="it-IT" dirty="0"/>
              <a:t>e altri  </a:t>
            </a:r>
            <a:r>
              <a:rPr lang="it-IT" dirty="0" smtClean="0"/>
              <a:t>che eseguono</a:t>
            </a:r>
            <a:r>
              <a:rPr lang="it-IT" dirty="0"/>
              <a:t>, allora </a:t>
            </a:r>
            <a:r>
              <a:rPr lang="it-IT" b="1" dirty="0"/>
              <a:t>nasce un potere</a:t>
            </a:r>
            <a:r>
              <a:rPr lang="it-IT" dirty="0"/>
              <a:t>, e con esso le prime forme di accaparramento illecito e di sfruttamento.</a:t>
            </a:r>
          </a:p>
          <a:p>
            <a:endParaRPr lang="it-IT" dirty="0"/>
          </a:p>
        </p:txBody>
      </p:sp>
    </p:spTree>
    <p:extLst>
      <p:ext uri="{BB962C8B-B14F-4D97-AF65-F5344CB8AC3E}">
        <p14:creationId xmlns:p14="http://schemas.microsoft.com/office/powerpoint/2010/main" val="2673199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Marx</a:t>
            </a:r>
            <a:r>
              <a:rPr lang="it-IT" b="1" dirty="0" smtClean="0"/>
              <a:t>: lo sviluppo delle società</a:t>
            </a:r>
            <a:endParaRPr lang="it-IT" b="1" dirty="0"/>
          </a:p>
        </p:txBody>
      </p:sp>
      <p:sp>
        <p:nvSpPr>
          <p:cNvPr id="3" name="Segnaposto contenuto 2"/>
          <p:cNvSpPr>
            <a:spLocks noGrp="1"/>
          </p:cNvSpPr>
          <p:nvPr>
            <p:ph idx="1"/>
          </p:nvPr>
        </p:nvSpPr>
        <p:spPr/>
        <p:txBody>
          <a:bodyPr>
            <a:normAutofit fontScale="92500" lnSpcReduction="10000"/>
          </a:bodyPr>
          <a:lstStyle/>
          <a:p>
            <a:pPr algn="just"/>
            <a:r>
              <a:rPr lang="it-IT" dirty="0" smtClean="0"/>
              <a:t>La storia è lo sviluppo delle varie </a:t>
            </a:r>
            <a:r>
              <a:rPr lang="it-IT" b="1" dirty="0" smtClean="0"/>
              <a:t>strutture</a:t>
            </a:r>
            <a:r>
              <a:rPr lang="it-IT" dirty="0" smtClean="0"/>
              <a:t> in relazione dialettica con le loro </a:t>
            </a:r>
            <a:r>
              <a:rPr lang="it-IT" b="1" dirty="0" smtClean="0"/>
              <a:t>sovrastrutture</a:t>
            </a:r>
            <a:r>
              <a:rPr lang="it-IT" dirty="0" smtClean="0"/>
              <a:t>. Cioè i modi di produzione, evolvendo velocemente, entrano in </a:t>
            </a:r>
            <a:r>
              <a:rPr lang="it-IT" b="1" dirty="0" smtClean="0"/>
              <a:t>contraddizion</a:t>
            </a:r>
            <a:r>
              <a:rPr lang="it-IT" dirty="0" smtClean="0"/>
              <a:t>e con le relative strutture politiche che tendono invece a stabilizzarsi e a procrastinare se stesse (perché gli uomini difficilmente abbandonano il potere). Tale contraddizione </a:t>
            </a:r>
            <a:r>
              <a:rPr lang="it-IT" b="1" dirty="0" smtClean="0"/>
              <a:t>genera hegelianamente una sintesi</a:t>
            </a:r>
            <a:r>
              <a:rPr lang="it-IT" dirty="0" smtClean="0"/>
              <a:t>, cioè una nuova forma di società, con una diversa sovrastruttura di potere. </a:t>
            </a:r>
            <a:endParaRPr lang="it-IT" dirty="0"/>
          </a:p>
        </p:txBody>
      </p:sp>
    </p:spTree>
    <p:extLst>
      <p:ext uri="{BB962C8B-B14F-4D97-AF65-F5344CB8AC3E}">
        <p14:creationId xmlns:p14="http://schemas.microsoft.com/office/powerpoint/2010/main" val="3368902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Marx</a:t>
            </a:r>
            <a:r>
              <a:rPr lang="it-IT" dirty="0" smtClean="0"/>
              <a:t>: lo sviluppo delle società, esempio</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a:t>Per esempio il modo di produzione prevalentemente agricolo del medioevo e dell’inizio dell’età moderna, viene abbandonato a favore di una </a:t>
            </a:r>
            <a:r>
              <a:rPr lang="it-IT" b="1" dirty="0"/>
              <a:t>struttura industriale </a:t>
            </a:r>
            <a:r>
              <a:rPr lang="it-IT" dirty="0"/>
              <a:t>promossa da un nuovo gruppo umano, gli </a:t>
            </a:r>
            <a:r>
              <a:rPr lang="it-IT" b="1" dirty="0"/>
              <a:t>imprenditori borghesi</a:t>
            </a:r>
            <a:r>
              <a:rPr lang="it-IT" dirty="0"/>
              <a:t>. Questi agiscono all’interno di un sistema fondato sull’</a:t>
            </a:r>
            <a:r>
              <a:rPr lang="it-IT" b="1" dirty="0"/>
              <a:t>assolutismo monarchico</a:t>
            </a:r>
            <a:r>
              <a:rPr lang="it-IT" dirty="0"/>
              <a:t>, che però è legato a modi di produzioni antichi e agricoli (infatti la base economica dell’aristocrazia è </a:t>
            </a:r>
            <a:r>
              <a:rPr lang="it-IT" dirty="0" smtClean="0"/>
              <a:t>essenzialmente </a:t>
            </a:r>
            <a:r>
              <a:rPr lang="it-IT" dirty="0"/>
              <a:t>fondiaria). Ora ben presto la borghesia, rappresentante del nuovo modo di produzione</a:t>
            </a:r>
            <a:r>
              <a:rPr lang="it-IT" b="1" dirty="0"/>
              <a:t>, entra in contrasto  con </a:t>
            </a:r>
            <a:r>
              <a:rPr lang="it-IT" b="1" dirty="0" smtClean="0"/>
              <a:t>l’aristocrazia</a:t>
            </a:r>
            <a:r>
              <a:rPr lang="it-IT" dirty="0" smtClean="0"/>
              <a:t>. </a:t>
            </a:r>
            <a:r>
              <a:rPr lang="it-IT" dirty="0"/>
              <a:t>Da questa lotta, che si esprime storicamente nella </a:t>
            </a:r>
            <a:r>
              <a:rPr lang="it-IT" dirty="0" smtClean="0"/>
              <a:t>Rivoluzione </a:t>
            </a:r>
            <a:r>
              <a:rPr lang="it-IT" dirty="0"/>
              <a:t>Francese, nasce la nuova società a guida liberale (monarchico costituzionale o repubblicano-parlamentare</a:t>
            </a:r>
            <a:r>
              <a:rPr lang="it-IT" dirty="0" smtClean="0"/>
              <a:t>). </a:t>
            </a:r>
            <a:endParaRPr lang="it-IT" dirty="0"/>
          </a:p>
        </p:txBody>
      </p:sp>
    </p:spTree>
    <p:extLst>
      <p:ext uri="{BB962C8B-B14F-4D97-AF65-F5344CB8AC3E}">
        <p14:creationId xmlns:p14="http://schemas.microsoft.com/office/powerpoint/2010/main" val="3328658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Q</a:t>
            </a:r>
            <a:r>
              <a:rPr lang="it-IT" dirty="0" smtClean="0"/>
              <a:t>uindi… </a:t>
            </a:r>
            <a:endParaRPr lang="it-IT" dirty="0"/>
          </a:p>
        </p:txBody>
      </p:sp>
      <p:sp>
        <p:nvSpPr>
          <p:cNvPr id="3" name="Segnaposto contenuto 2"/>
          <p:cNvSpPr>
            <a:spLocks noGrp="1"/>
          </p:cNvSpPr>
          <p:nvPr>
            <p:ph idx="1"/>
          </p:nvPr>
        </p:nvSpPr>
        <p:spPr/>
        <p:txBody>
          <a:bodyPr/>
          <a:lstStyle/>
          <a:p>
            <a:pPr algn="just"/>
            <a:r>
              <a:rPr lang="it-IT" dirty="0"/>
              <a:t>Quindi l’evoluzione dei modi di produzione </a:t>
            </a:r>
            <a:r>
              <a:rPr lang="it-IT" b="1" dirty="0"/>
              <a:t>da agricolo a industriale</a:t>
            </a:r>
            <a:r>
              <a:rPr lang="it-IT" dirty="0"/>
              <a:t>, genera la </a:t>
            </a:r>
            <a:r>
              <a:rPr lang="it-IT" dirty="0" smtClean="0"/>
              <a:t>contraddizione </a:t>
            </a:r>
            <a:r>
              <a:rPr lang="it-IT" dirty="0"/>
              <a:t>tra l’industrialismo della società e l’arretratezza del potere monarchico assoluto. Ciò genera un conflitto in cui le nuove forze economiche si affermano  dando vita ad un loro modo di concepire e organizzare la società (il costituzionalismo liberale</a:t>
            </a:r>
            <a:r>
              <a:rPr lang="it-IT" dirty="0" smtClean="0"/>
              <a:t>).</a:t>
            </a:r>
            <a:endParaRPr lang="it-IT" dirty="0"/>
          </a:p>
          <a:p>
            <a:endParaRPr lang="it-IT" dirty="0"/>
          </a:p>
        </p:txBody>
      </p:sp>
    </p:spTree>
    <p:extLst>
      <p:ext uri="{BB962C8B-B14F-4D97-AF65-F5344CB8AC3E}">
        <p14:creationId xmlns:p14="http://schemas.microsoft.com/office/powerpoint/2010/main" val="1182501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 lotta di classi sociali</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Un determinato modo di produzione è sempre legato al dominio di una data classe sociale (gruppo di uomini che nella società hanno un ruolo simile e sono uniti da interessi economici convergenti). La contraddizione tra l’evoluzione dei modi di produzione e la sovrastruttura di potere è anche sempre un conflitto tra classi sociali, </a:t>
            </a:r>
            <a:r>
              <a:rPr lang="it-IT" b="1" dirty="0" smtClean="0"/>
              <a:t>le une legate al modo di produzione emergente, le altre a quello declinante, ma detentrici delle leve del potere</a:t>
            </a:r>
            <a:r>
              <a:rPr lang="it-IT" dirty="0" smtClean="0"/>
              <a:t>. Nell’esempio di prima le classi sociali erano l’aristocrazia a base fondiaria e agricola e la borghesia a base industriale.</a:t>
            </a:r>
          </a:p>
          <a:p>
            <a:pPr algn="just"/>
            <a:r>
              <a:rPr lang="it-IT" dirty="0" smtClean="0"/>
              <a:t>Lo sviluppo della storia è anche dunque un succedersi di </a:t>
            </a:r>
            <a:r>
              <a:rPr lang="it-IT" b="1" dirty="0" smtClean="0"/>
              <a:t>conflitti tra classi sociali</a:t>
            </a:r>
            <a:r>
              <a:rPr lang="it-IT" dirty="0" smtClean="0"/>
              <a:t> portatrici di differenti interessi economici e politici.</a:t>
            </a:r>
            <a:endParaRPr lang="it-IT" dirty="0"/>
          </a:p>
        </p:txBody>
      </p:sp>
    </p:spTree>
    <p:extLst>
      <p:ext uri="{BB962C8B-B14F-4D97-AF65-F5344CB8AC3E}">
        <p14:creationId xmlns:p14="http://schemas.microsoft.com/office/powerpoint/2010/main" val="2136026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L’ultimo capitolo</a:t>
            </a:r>
            <a:endParaRPr lang="it-IT" dirty="0"/>
          </a:p>
        </p:txBody>
      </p:sp>
      <p:sp>
        <p:nvSpPr>
          <p:cNvPr id="3" name="Segnaposto contenuto 2"/>
          <p:cNvSpPr>
            <a:spLocks noGrp="1"/>
          </p:cNvSpPr>
          <p:nvPr>
            <p:ph idx="1"/>
          </p:nvPr>
        </p:nvSpPr>
        <p:spPr/>
        <p:txBody>
          <a:bodyPr/>
          <a:lstStyle/>
          <a:p>
            <a:pPr algn="just"/>
            <a:r>
              <a:rPr lang="it-IT" dirty="0" smtClean="0"/>
              <a:t>Secondo </a:t>
            </a:r>
            <a:r>
              <a:rPr lang="it-IT" dirty="0" err="1" smtClean="0"/>
              <a:t>Marx</a:t>
            </a:r>
            <a:r>
              <a:rPr lang="it-IT" dirty="0" smtClean="0"/>
              <a:t> la storia a lui contemporanea stava vivendo il </a:t>
            </a:r>
            <a:r>
              <a:rPr lang="it-IT" b="1" dirty="0" smtClean="0"/>
              <a:t>penultimo capitolo </a:t>
            </a:r>
            <a:r>
              <a:rPr lang="it-IT" dirty="0" smtClean="0"/>
              <a:t>di questa continua lotta di classi sociali. Infatti il regime borghese, cioè il modo di produzione industriale dove la ricchezza si concentra nelle mani di pochi grandi </a:t>
            </a:r>
            <a:r>
              <a:rPr lang="it-IT" u="sng" dirty="0" smtClean="0"/>
              <a:t>capitalisti </a:t>
            </a:r>
            <a:r>
              <a:rPr lang="it-IT" dirty="0" smtClean="0"/>
              <a:t>che opprimono una gran massa di </a:t>
            </a:r>
            <a:r>
              <a:rPr lang="it-IT" u="sng" dirty="0" smtClean="0"/>
              <a:t>proletari salariati</a:t>
            </a:r>
            <a:r>
              <a:rPr lang="it-IT" dirty="0" smtClean="0"/>
              <a:t>, stava vivendo il suo </a:t>
            </a:r>
            <a:r>
              <a:rPr lang="it-IT" b="1" dirty="0" smtClean="0"/>
              <a:t>apogeo</a:t>
            </a:r>
            <a:r>
              <a:rPr lang="it-IT" dirty="0" smtClean="0"/>
              <a:t> e al tempo stesso l’inizio della sua </a:t>
            </a:r>
            <a:r>
              <a:rPr lang="it-IT" b="1" dirty="0" smtClean="0"/>
              <a:t>decadenza</a:t>
            </a:r>
            <a:r>
              <a:rPr lang="it-IT" dirty="0" smtClean="0"/>
              <a:t>.</a:t>
            </a:r>
            <a:endParaRPr lang="it-IT" dirty="0"/>
          </a:p>
        </p:txBody>
      </p:sp>
    </p:spTree>
    <p:extLst>
      <p:ext uri="{BB962C8B-B14F-4D97-AF65-F5344CB8AC3E}">
        <p14:creationId xmlns:p14="http://schemas.microsoft.com/office/powerpoint/2010/main" val="197509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Borghesi e proletari</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Il sistema capitalistico e borghese mette a lavorare una </a:t>
            </a:r>
            <a:r>
              <a:rPr lang="it-IT" b="1" dirty="0" smtClean="0"/>
              <a:t>gran massa </a:t>
            </a:r>
            <a:r>
              <a:rPr lang="it-IT" dirty="0" smtClean="0"/>
              <a:t>di persone che condividono le stesse condizioni di sofferenza. Oltre a ciò, esso tende a </a:t>
            </a:r>
            <a:r>
              <a:rPr lang="it-IT" b="1" dirty="0" smtClean="0"/>
              <a:t>ridurre sempre più</a:t>
            </a:r>
            <a:r>
              <a:rPr lang="it-IT" dirty="0" smtClean="0"/>
              <a:t>, a causa della concorrenza, </a:t>
            </a:r>
            <a:r>
              <a:rPr lang="it-IT" b="1" dirty="0" smtClean="0"/>
              <a:t>il numero dei detentori dei mezzi di produzione e del potere</a:t>
            </a:r>
            <a:r>
              <a:rPr lang="it-IT" dirty="0" smtClean="0"/>
              <a:t>. Quando la gran massa di proletari si renderà conto della debolezza dei propri sfruttatori, essa si rivolterà e abbatterà il sistema economico e politico vigente.</a:t>
            </a:r>
            <a:endParaRPr lang="it-IT" dirty="0"/>
          </a:p>
        </p:txBody>
      </p:sp>
    </p:spTree>
    <p:extLst>
      <p:ext uri="{BB962C8B-B14F-4D97-AF65-F5344CB8AC3E}">
        <p14:creationId xmlns:p14="http://schemas.microsoft.com/office/powerpoint/2010/main" val="1320055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MARX: Il comunismo</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Il nuovo sistema sarà caratterizzato dalla </a:t>
            </a:r>
            <a:r>
              <a:rPr lang="it-IT" b="1" dirty="0" smtClean="0"/>
              <a:t>proprietà comune e non privata dei mezzi di produzione (comunismo) </a:t>
            </a:r>
            <a:r>
              <a:rPr lang="it-IT" dirty="0" smtClean="0"/>
              <a:t>cioè da un sistema economico più giusto dove i lavoratori si </a:t>
            </a:r>
            <a:r>
              <a:rPr lang="it-IT" dirty="0" err="1" smtClean="0"/>
              <a:t>autoorganizzeranno</a:t>
            </a:r>
            <a:r>
              <a:rPr lang="it-IT" dirty="0" smtClean="0"/>
              <a:t> per dirigere l’impresa economica con lo scopo di servire ai loro bisogni. Tale regime vedrà dunque </a:t>
            </a:r>
            <a:r>
              <a:rPr lang="it-IT" b="1" dirty="0" smtClean="0"/>
              <a:t>il potere della moltitudine nell’interesse della moltitudine</a:t>
            </a:r>
            <a:r>
              <a:rPr lang="it-IT" dirty="0" smtClean="0"/>
              <a:t>, e la progressiva scomparsa delle classi sociali, superate dalla stessa organizzazione del lavoro. </a:t>
            </a:r>
            <a:r>
              <a:rPr lang="it-IT" b="1" dirty="0" smtClean="0"/>
              <a:t>La scomparsa delle classi sociali renderà inutile il potere stesso </a:t>
            </a:r>
            <a:r>
              <a:rPr lang="it-IT" dirty="0" smtClean="0"/>
              <a:t>e la sua sovrastruttura statale che andrà progressivamente scomparendo assieme alle ingiustizie da lei perpetrate nel corso dei millenni.</a:t>
            </a:r>
            <a:endParaRPr lang="it-IT" dirty="0"/>
          </a:p>
        </p:txBody>
      </p:sp>
    </p:spTree>
    <p:extLst>
      <p:ext uri="{BB962C8B-B14F-4D97-AF65-F5344CB8AC3E}">
        <p14:creationId xmlns:p14="http://schemas.microsoft.com/office/powerpoint/2010/main" val="2083923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movimento operaio</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Tutti gli intellettuali qui citati hanno contribuito a creare un clima di fiducia nell’emancipazione dei lavoratori e talora hanno partecipato attivamente a quei movimenti di rivolta che sostenevano i diritti della classi sociali più deboli. </a:t>
            </a:r>
          </a:p>
          <a:p>
            <a:pPr algn="just"/>
            <a:r>
              <a:rPr lang="it-IT" dirty="0" smtClean="0"/>
              <a:t>Essi cioè hanno accompagnato lo sviluppo e l’affermazione in diversi paesi europei, e poi anche extraeuropei di un </a:t>
            </a:r>
            <a:r>
              <a:rPr lang="it-IT" b="1" dirty="0" smtClean="0"/>
              <a:t>vasto movimento sociale e politico che ha puntato a liberare i lavoratori dai loro sfruttatori</a:t>
            </a:r>
            <a:r>
              <a:rPr lang="it-IT" dirty="0" smtClean="0"/>
              <a:t>, in alcuni casi dentro le istituzioni rappresentative borghesi, in altri casi con l’obiettivo di farle cadere e  di sostituirle con istituzioni diverse.</a:t>
            </a:r>
            <a:endParaRPr lang="it-IT" dirty="0"/>
          </a:p>
        </p:txBody>
      </p:sp>
    </p:spTree>
    <p:extLst>
      <p:ext uri="{BB962C8B-B14F-4D97-AF65-F5344CB8AC3E}">
        <p14:creationId xmlns:p14="http://schemas.microsoft.com/office/powerpoint/2010/main" val="2565554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Definizione</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t>Il socialismo è una dottrina politica che vuole il riconoscimento di una sostanziale uguaglianza degli uomini all’interno della società,</a:t>
            </a:r>
          </a:p>
          <a:p>
            <a:pPr algn="just"/>
            <a:r>
              <a:rPr lang="it-IT" dirty="0" smtClean="0"/>
              <a:t> insiste sul fattore economico come condizione per rendere efficace tale uguaglianza,</a:t>
            </a:r>
          </a:p>
          <a:p>
            <a:pPr algn="just"/>
            <a:r>
              <a:rPr lang="it-IT" dirty="0" smtClean="0"/>
              <a:t>affida alle classi svantaggiate il compito di istituirla, diffidando delle tradizionali forme di governo in quanto legate agli interessi delle classi superiori e quindi incapaci di provvedere al bene comune.</a:t>
            </a:r>
          </a:p>
          <a:p>
            <a:pPr marL="0" indent="0" algn="just">
              <a:buNone/>
            </a:pPr>
            <a:endParaRPr lang="it-IT" dirty="0" smtClean="0"/>
          </a:p>
          <a:p>
            <a:endParaRPr lang="it-IT" dirty="0"/>
          </a:p>
        </p:txBody>
      </p:sp>
    </p:spTree>
    <p:extLst>
      <p:ext uri="{BB962C8B-B14F-4D97-AF65-F5344CB8AC3E}">
        <p14:creationId xmlns:p14="http://schemas.microsoft.com/office/powerpoint/2010/main" val="19751742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Condizione operaia e rivoluzione industriale </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Storicamente è la rivoluzione industriale ad aver  segnato la nascita di una vasta moltitudine di salariati caratterizzata da condizioni di vita al limite della sopravvivenza e dalla quasi totale assenza di diritti. </a:t>
            </a:r>
            <a:r>
              <a:rPr lang="it-IT" dirty="0"/>
              <a:t>L</a:t>
            </a:r>
            <a:r>
              <a:rPr lang="it-IT" dirty="0" smtClean="0"/>
              <a:t>a rivoluzione industriale si è sviluppata in tre tappe. </a:t>
            </a:r>
            <a:r>
              <a:rPr lang="it-IT" b="1" dirty="0" smtClean="0"/>
              <a:t>La prima </a:t>
            </a:r>
            <a:r>
              <a:rPr lang="it-IT" dirty="0" smtClean="0"/>
              <a:t>in Inghilterra nell’ultimo trentennio del Settecento  ha visto il nascere della manifattura industriale meccanizzata, con strumenti come i filatoi idraulici nel tessile o la macchina a vapore di Watt. </a:t>
            </a:r>
            <a:r>
              <a:rPr lang="it-IT" b="1" dirty="0" smtClean="0"/>
              <a:t>La seconda</a:t>
            </a:r>
            <a:r>
              <a:rPr lang="it-IT" dirty="0" smtClean="0"/>
              <a:t>, dal 1830 in poi è stata caratterizzata dalla grande espansione della siderurgia e dell’industria ferroviaria, poi dalla seconda metà dell’Ottocento in poi dall’elettricità e dal  motore a scoppio; </a:t>
            </a:r>
            <a:r>
              <a:rPr lang="it-IT" b="1" dirty="0" smtClean="0"/>
              <a:t>la terza </a:t>
            </a:r>
            <a:r>
              <a:rPr lang="it-IT" dirty="0" smtClean="0"/>
              <a:t>dal 1945 in poi contraddistinta dall’uso dell’energia nucleare, dall’aeronautica e infine dall’informatica.</a:t>
            </a:r>
          </a:p>
          <a:p>
            <a:pPr algn="just"/>
            <a:endParaRPr lang="it-IT" dirty="0"/>
          </a:p>
        </p:txBody>
      </p:sp>
    </p:spTree>
    <p:extLst>
      <p:ext uri="{BB962C8B-B14F-4D97-AF65-F5344CB8AC3E}">
        <p14:creationId xmlns:p14="http://schemas.microsoft.com/office/powerpoint/2010/main" val="2305136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condizione operaia durante la prima rivoluzione industriale</a:t>
            </a:r>
            <a:endParaRPr lang="it-IT" dirty="0"/>
          </a:p>
        </p:txBody>
      </p:sp>
      <p:sp>
        <p:nvSpPr>
          <p:cNvPr id="3" name="Segnaposto contenuto 2"/>
          <p:cNvSpPr>
            <a:spLocks noGrp="1"/>
          </p:cNvSpPr>
          <p:nvPr>
            <p:ph idx="1"/>
          </p:nvPr>
        </p:nvSpPr>
        <p:spPr/>
        <p:txBody>
          <a:bodyPr>
            <a:normAutofit fontScale="55000" lnSpcReduction="20000"/>
          </a:bodyPr>
          <a:lstStyle/>
          <a:p>
            <a:pPr algn="just"/>
            <a:r>
              <a:rPr lang="it-IT" dirty="0" smtClean="0"/>
              <a:t>A partire dall’Inghilterra, per poi estendersi nel nord Europa, negli USA, in Francia, in Germania e infine negli altri Stati europei, si diffonde tra fine Settecento e inizio Ottocento il </a:t>
            </a:r>
            <a:r>
              <a:rPr lang="it-IT" b="1" dirty="0" smtClean="0"/>
              <a:t>nuovo modo di produzione industriale meccanizzato</a:t>
            </a:r>
            <a:r>
              <a:rPr lang="it-IT" dirty="0" smtClean="0"/>
              <a:t>. Esso concentra un gran numero si lavoratori nella manifatture dove vengono installate </a:t>
            </a:r>
            <a:r>
              <a:rPr lang="it-IT" b="1" dirty="0" smtClean="0"/>
              <a:t>macchine</a:t>
            </a:r>
            <a:r>
              <a:rPr lang="it-IT" dirty="0" smtClean="0"/>
              <a:t> per la produzione seriale. L’industria funziona ottimizzando i tempi di produzione e rendendo sempre più semplici e ripetitive le mansioni dell’operaio attraverso un’esasperata divisione dei compiti</a:t>
            </a:r>
          </a:p>
          <a:p>
            <a:pPr algn="just"/>
            <a:r>
              <a:rPr lang="it-IT" dirty="0" smtClean="0"/>
              <a:t>Grandi masse di persone, tra le quali </a:t>
            </a:r>
            <a:r>
              <a:rPr lang="it-IT" b="1" dirty="0" smtClean="0"/>
              <a:t>numerosi contadini </a:t>
            </a:r>
            <a:r>
              <a:rPr lang="it-IT" dirty="0" smtClean="0"/>
              <a:t>che non hanno retto la concorrenza delle grandi fattorie</a:t>
            </a:r>
            <a:r>
              <a:rPr lang="it-IT" b="1" dirty="0" smtClean="0"/>
              <a:t>, artigiani e piccoli proprietari </a:t>
            </a:r>
            <a:r>
              <a:rPr lang="it-IT" dirty="0" smtClean="0"/>
              <a:t>gettati sul lastrico dalla concorrenza industriale sono attirati nelle fabbriche dove non possono rifiutare le condizioni imposte dal datore di lavoro. </a:t>
            </a:r>
          </a:p>
          <a:p>
            <a:pPr algn="just"/>
            <a:r>
              <a:rPr lang="it-IT" dirty="0" smtClean="0"/>
              <a:t> </a:t>
            </a:r>
            <a:r>
              <a:rPr lang="it-IT" dirty="0"/>
              <a:t>La </a:t>
            </a:r>
            <a:r>
              <a:rPr lang="it-IT" b="1" dirty="0"/>
              <a:t>giornata lavorativa </a:t>
            </a:r>
            <a:r>
              <a:rPr lang="it-IT" dirty="0" smtClean="0"/>
              <a:t>può </a:t>
            </a:r>
            <a:r>
              <a:rPr lang="it-IT" dirty="0"/>
              <a:t>durare 16-18 ore nella Manchester di fine Settecento (capitale dell’industria cotoniera</a:t>
            </a:r>
            <a:r>
              <a:rPr lang="it-IT" dirty="0" smtClean="0"/>
              <a:t>). </a:t>
            </a:r>
            <a:r>
              <a:rPr lang="it-IT" b="1" dirty="0" smtClean="0"/>
              <a:t>L’età </a:t>
            </a:r>
            <a:r>
              <a:rPr lang="it-IT" b="1" dirty="0"/>
              <a:t>lavorativa </a:t>
            </a:r>
            <a:r>
              <a:rPr lang="it-IT" dirty="0" smtClean="0"/>
              <a:t>inizia </a:t>
            </a:r>
            <a:r>
              <a:rPr lang="it-IT" dirty="0"/>
              <a:t>dopo i 6 anni e la manodopera minorile </a:t>
            </a:r>
            <a:r>
              <a:rPr lang="it-IT" dirty="0" smtClean="0"/>
              <a:t>costituisce </a:t>
            </a:r>
            <a:r>
              <a:rPr lang="it-IT" dirty="0"/>
              <a:t>il 61% degli impiegati nel settore cotoniero nel 1835 in Inghilterra. Gli </a:t>
            </a:r>
            <a:r>
              <a:rPr lang="it-IT" b="1" dirty="0"/>
              <a:t>ambienti di lavoro </a:t>
            </a:r>
            <a:r>
              <a:rPr lang="it-IT" dirty="0" smtClean="0"/>
              <a:t>sono </a:t>
            </a:r>
            <a:r>
              <a:rPr lang="it-IT" dirty="0"/>
              <a:t>malsani e l’operaio </a:t>
            </a:r>
            <a:r>
              <a:rPr lang="it-IT" dirty="0" smtClean="0"/>
              <a:t>diviene </a:t>
            </a:r>
            <a:r>
              <a:rPr lang="it-IT" dirty="0"/>
              <a:t>un appendice della macchina che </a:t>
            </a:r>
            <a:r>
              <a:rPr lang="it-IT" dirty="0" smtClean="0"/>
              <a:t>detta </a:t>
            </a:r>
            <a:r>
              <a:rPr lang="it-IT" dirty="0"/>
              <a:t>i ritmi di </a:t>
            </a:r>
            <a:r>
              <a:rPr lang="it-IT" dirty="0" smtClean="0"/>
              <a:t>lavoro. </a:t>
            </a:r>
            <a:r>
              <a:rPr lang="it-IT" dirty="0"/>
              <a:t>Fuori dal lavoro vi è</a:t>
            </a:r>
            <a:r>
              <a:rPr lang="it-IT" dirty="0" smtClean="0"/>
              <a:t> </a:t>
            </a:r>
            <a:r>
              <a:rPr lang="it-IT" dirty="0"/>
              <a:t>solo miseria: gli </a:t>
            </a:r>
            <a:r>
              <a:rPr lang="it-IT" b="1" dirty="0"/>
              <a:t>operai </a:t>
            </a:r>
            <a:r>
              <a:rPr lang="it-IT" b="1" dirty="0" smtClean="0"/>
              <a:t>vivono </a:t>
            </a:r>
            <a:r>
              <a:rPr lang="it-IT" b="1" dirty="0"/>
              <a:t>in scantinati o in soffitte </a:t>
            </a:r>
            <a:r>
              <a:rPr lang="it-IT" dirty="0"/>
              <a:t>arrivando a stiparsi in </a:t>
            </a:r>
            <a:r>
              <a:rPr lang="it-IT" dirty="0" smtClean="0"/>
              <a:t>15 </a:t>
            </a:r>
            <a:r>
              <a:rPr lang="it-IT" dirty="0"/>
              <a:t>persone per ogni alloggio.</a:t>
            </a:r>
          </a:p>
          <a:p>
            <a:endParaRPr lang="it-IT" dirty="0"/>
          </a:p>
        </p:txBody>
      </p:sp>
    </p:spTree>
    <p:extLst>
      <p:ext uri="{BB962C8B-B14F-4D97-AF65-F5344CB8AC3E}">
        <p14:creationId xmlns:p14="http://schemas.microsoft.com/office/powerpoint/2010/main" val="1755632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Condizione operaia e rivoluzione industriale  </a:t>
            </a:r>
            <a:r>
              <a:rPr lang="it-IT" dirty="0" smtClean="0"/>
              <a:t>(2)</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a:t>Nessuno </a:t>
            </a:r>
            <a:r>
              <a:rPr lang="it-IT" dirty="0" smtClean="0"/>
              <a:t>difende </a:t>
            </a:r>
            <a:r>
              <a:rPr lang="it-IT" dirty="0"/>
              <a:t>il posto di lavoro dell’operaio, che a discrezione dell’imprenditore </a:t>
            </a:r>
            <a:r>
              <a:rPr lang="it-IT" dirty="0" smtClean="0"/>
              <a:t>può </a:t>
            </a:r>
            <a:r>
              <a:rPr lang="it-IT" dirty="0"/>
              <a:t>essere lasciato a casa. La disponibilità di un alto numero di pretendenti rispetto ai posti disponibili  </a:t>
            </a:r>
            <a:r>
              <a:rPr lang="it-IT" dirty="0" smtClean="0"/>
              <a:t>contribuisce </a:t>
            </a:r>
            <a:r>
              <a:rPr lang="it-IT" dirty="0"/>
              <a:t>infine a tenere estremamente </a:t>
            </a:r>
            <a:r>
              <a:rPr lang="it-IT" b="1" dirty="0"/>
              <a:t>basso il livello della retribuzione</a:t>
            </a:r>
            <a:r>
              <a:rPr lang="it-IT" dirty="0" smtClean="0"/>
              <a:t>.</a:t>
            </a:r>
          </a:p>
          <a:p>
            <a:pPr marL="0" indent="0" algn="just">
              <a:buNone/>
            </a:pPr>
            <a:r>
              <a:rPr lang="it-IT" dirty="0" smtClean="0"/>
              <a:t>Si genera così, in epoca diversa e con strumenti di asservimento diversi, una </a:t>
            </a:r>
            <a:r>
              <a:rPr lang="it-IT" b="1" dirty="0" smtClean="0"/>
              <a:t>nuova forma di feudalità </a:t>
            </a:r>
            <a:r>
              <a:rPr lang="it-IT" dirty="0" smtClean="0"/>
              <a:t>e di servitù della gleba, più spietata perché seriale, impersonale e senza l’ombra di quei sistemi di mutuo soccorso sociale che erano le Chiese.</a:t>
            </a:r>
            <a:endParaRPr lang="it-IT" dirty="0"/>
          </a:p>
          <a:p>
            <a:endParaRPr lang="it-IT" dirty="0"/>
          </a:p>
        </p:txBody>
      </p:sp>
    </p:spTree>
    <p:extLst>
      <p:ext uri="{BB962C8B-B14F-4D97-AF65-F5344CB8AC3E}">
        <p14:creationId xmlns:p14="http://schemas.microsoft.com/office/powerpoint/2010/main" val="897206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prime rivolte</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Nel </a:t>
            </a:r>
            <a:r>
              <a:rPr lang="it-IT" u="sng" dirty="0" smtClean="0"/>
              <a:t>1779</a:t>
            </a:r>
            <a:r>
              <a:rPr lang="it-IT" dirty="0" smtClean="0"/>
              <a:t> un operaio di nome </a:t>
            </a:r>
            <a:r>
              <a:rPr lang="it-IT" b="1" dirty="0" err="1" smtClean="0"/>
              <a:t>Ned</a:t>
            </a:r>
            <a:r>
              <a:rPr lang="it-IT" b="1" dirty="0" smtClean="0"/>
              <a:t> </a:t>
            </a:r>
            <a:r>
              <a:rPr lang="it-IT" b="1" dirty="0" err="1" smtClean="0"/>
              <a:t>Ludd</a:t>
            </a:r>
            <a:r>
              <a:rPr lang="it-IT" b="1" dirty="0" smtClean="0"/>
              <a:t> </a:t>
            </a:r>
            <a:r>
              <a:rPr lang="it-IT" dirty="0" smtClean="0"/>
              <a:t>spezzò un telaio in segno di protesta contro la macchina che gli avrebbe sottratto il lavoro. Non si sa se realmente </a:t>
            </a:r>
            <a:r>
              <a:rPr lang="it-IT" dirty="0" err="1" smtClean="0"/>
              <a:t>Ludd</a:t>
            </a:r>
            <a:r>
              <a:rPr lang="it-IT" dirty="0" smtClean="0"/>
              <a:t> sia esistito, ma sicuramente lo sono gli </a:t>
            </a:r>
            <a:r>
              <a:rPr lang="it-IT" b="1" dirty="0" smtClean="0"/>
              <a:t>operai del </a:t>
            </a:r>
            <a:r>
              <a:rPr lang="it-IT" b="1" dirty="0" err="1"/>
              <a:t>N</a:t>
            </a:r>
            <a:r>
              <a:rPr lang="it-IT" b="1" dirty="0" err="1" smtClean="0"/>
              <a:t>ottinghamshire</a:t>
            </a:r>
            <a:r>
              <a:rPr lang="it-IT" dirty="0" smtClean="0"/>
              <a:t> che, sotto il peso della crisi dovuta al blocco continentale di Napoleone, tra </a:t>
            </a:r>
            <a:r>
              <a:rPr lang="it-IT" u="sng" dirty="0" smtClean="0"/>
              <a:t>1810 e 1812 </a:t>
            </a:r>
            <a:r>
              <a:rPr lang="it-IT" dirty="0" smtClean="0"/>
              <a:t>si ribellarono distruggendo i macchinari delle industrie (questi gesti furono chiamati atti di </a:t>
            </a:r>
            <a:r>
              <a:rPr lang="it-IT" i="1" dirty="0" smtClean="0"/>
              <a:t>luddismo</a:t>
            </a:r>
            <a:r>
              <a:rPr lang="it-IT" dirty="0" smtClean="0"/>
              <a:t> proprio in riferimento </a:t>
            </a:r>
            <a:r>
              <a:rPr lang="it-IT" dirty="0" err="1" smtClean="0"/>
              <a:t>Ludd</a:t>
            </a:r>
            <a:r>
              <a:rPr lang="it-IT" dirty="0" smtClean="0"/>
              <a:t>). Per loro, come per il loro antesignano, fu decretato che la pena dovesse essere la morte. In questo </a:t>
            </a:r>
            <a:r>
              <a:rPr lang="it-IT" u="sng" dirty="0" smtClean="0"/>
              <a:t>periodo ogni attività di associazione tra operai a scopo di promozione dei propri diritti era severamente vietata</a:t>
            </a:r>
            <a:r>
              <a:rPr lang="it-IT" dirty="0" smtClean="0"/>
              <a:t>.</a:t>
            </a:r>
            <a:endParaRPr lang="it-IT" dirty="0"/>
          </a:p>
        </p:txBody>
      </p:sp>
    </p:spTree>
    <p:extLst>
      <p:ext uri="{BB962C8B-B14F-4D97-AF65-F5344CB8AC3E}">
        <p14:creationId xmlns:p14="http://schemas.microsoft.com/office/powerpoint/2010/main" val="1818176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Trade</a:t>
            </a:r>
            <a:r>
              <a:rPr lang="it-IT" dirty="0" smtClean="0"/>
              <a:t> </a:t>
            </a:r>
            <a:r>
              <a:rPr lang="it-IT" dirty="0" err="1" smtClean="0"/>
              <a:t>unions</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dirty="0" smtClean="0"/>
              <a:t>Una prima attività sindacale si ha in Inghilterra con la </a:t>
            </a:r>
            <a:r>
              <a:rPr lang="it-IT" b="1" dirty="0" smtClean="0"/>
              <a:t>trasformazione in senso appunto sindacale di società di mutuo soccorso operaio</a:t>
            </a:r>
            <a:r>
              <a:rPr lang="it-IT" dirty="0" smtClean="0"/>
              <a:t>, ammesse per legge nel 1793.</a:t>
            </a:r>
          </a:p>
          <a:p>
            <a:pPr algn="just"/>
            <a:r>
              <a:rPr lang="it-IT" dirty="0" smtClean="0"/>
              <a:t> Tuttavia il loro agire non può mai essere alla luce del sole, visto che il </a:t>
            </a:r>
            <a:r>
              <a:rPr lang="it-IT" b="1" dirty="0" smtClean="0"/>
              <a:t>divieto di un associazionismo </a:t>
            </a:r>
            <a:r>
              <a:rPr lang="it-IT" dirty="0" smtClean="0"/>
              <a:t>diretto esplicitamente costruire un’autodifesa operaia rimane espressamente vietato dalle </a:t>
            </a:r>
            <a:r>
              <a:rPr lang="it-IT" i="1" dirty="0" smtClean="0"/>
              <a:t>Combination </a:t>
            </a:r>
            <a:r>
              <a:rPr lang="it-IT" i="1" dirty="0" err="1" smtClean="0"/>
              <a:t>Acts</a:t>
            </a:r>
            <a:r>
              <a:rPr lang="it-IT" i="1" dirty="0" smtClean="0"/>
              <a:t> </a:t>
            </a:r>
            <a:r>
              <a:rPr lang="it-IT" dirty="0" smtClean="0"/>
              <a:t>del 1799-1800 promulgate da Pitt il Giovane. </a:t>
            </a:r>
          </a:p>
          <a:p>
            <a:pPr algn="just"/>
            <a:r>
              <a:rPr lang="it-IT" dirty="0" smtClean="0"/>
              <a:t>Nondimeno queste prime esperienze costituiscono l’ossatura delle future </a:t>
            </a:r>
            <a:r>
              <a:rPr lang="it-IT" dirty="0" err="1" smtClean="0"/>
              <a:t>Trade</a:t>
            </a:r>
            <a:r>
              <a:rPr lang="it-IT" dirty="0" smtClean="0"/>
              <a:t> </a:t>
            </a:r>
            <a:r>
              <a:rPr lang="it-IT" dirty="0" err="1" smtClean="0"/>
              <a:t>Unions</a:t>
            </a:r>
            <a:r>
              <a:rPr lang="it-IT" dirty="0" smtClean="0"/>
              <a:t> che cominciano a essere attive tra il primo e il secondo decennio dell’Ottocento e nel </a:t>
            </a:r>
            <a:r>
              <a:rPr lang="it-IT" b="1" dirty="0" smtClean="0"/>
              <a:t>1824 vengono parzialmente legalizzat</a:t>
            </a:r>
            <a:r>
              <a:rPr lang="it-IT" dirty="0" smtClean="0"/>
              <a:t>e anche sull’onda del </a:t>
            </a:r>
            <a:r>
              <a:rPr lang="it-IT" b="1" dirty="0" smtClean="0"/>
              <a:t>massacro di St. Peter Field </a:t>
            </a:r>
            <a:r>
              <a:rPr lang="it-IT" dirty="0" smtClean="0"/>
              <a:t>a Manchester dove, durante un comizio per chiedere al governo una riforma elettorale, la folla viene caricata dalla forza pubblica e muoiono 11 persone.</a:t>
            </a:r>
            <a:endParaRPr lang="it-IT" dirty="0"/>
          </a:p>
        </p:txBody>
      </p:sp>
    </p:spTree>
    <p:extLst>
      <p:ext uri="{BB962C8B-B14F-4D97-AF65-F5344CB8AC3E}">
        <p14:creationId xmlns:p14="http://schemas.microsoft.com/office/powerpoint/2010/main" val="1963603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Gran National </a:t>
            </a:r>
            <a:r>
              <a:rPr lang="it-IT" dirty="0" err="1"/>
              <a:t>C</a:t>
            </a:r>
            <a:r>
              <a:rPr lang="it-IT" dirty="0" err="1" smtClean="0"/>
              <a:t>onsolidated</a:t>
            </a:r>
            <a:r>
              <a:rPr lang="it-IT" dirty="0" smtClean="0"/>
              <a:t> </a:t>
            </a:r>
            <a:r>
              <a:rPr lang="it-IT" dirty="0" err="1" smtClean="0"/>
              <a:t>Trades</a:t>
            </a:r>
            <a:r>
              <a:rPr lang="it-IT" dirty="0" smtClean="0"/>
              <a:t> Union</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È il primo sindacato nazionale alla cui fondazione partecipa </a:t>
            </a:r>
            <a:r>
              <a:rPr lang="it-IT" b="1" dirty="0" smtClean="0"/>
              <a:t>Robert Owen</a:t>
            </a:r>
            <a:r>
              <a:rPr lang="it-IT" dirty="0" smtClean="0"/>
              <a:t>, saldando la riflessione teorica e l’azione sindacale. Un iniziale sciopero generale per la riduzione dell’orario di lavoro fallisce negli </a:t>
            </a:r>
            <a:r>
              <a:rPr lang="it-IT" u="sng" dirty="0" smtClean="0"/>
              <a:t>anni Trenta</a:t>
            </a:r>
            <a:r>
              <a:rPr lang="it-IT" dirty="0" smtClean="0"/>
              <a:t>, ma tra il </a:t>
            </a:r>
            <a:r>
              <a:rPr lang="it-IT" u="sng" dirty="0" smtClean="0"/>
              <a:t>1850 e il 1868 </a:t>
            </a:r>
            <a:r>
              <a:rPr lang="it-IT" dirty="0" smtClean="0"/>
              <a:t>il sindacato si espande fino a diventare un importante gruppo di pressione. Culmine di questo processo, dopo la fondazione della prima </a:t>
            </a:r>
            <a:r>
              <a:rPr lang="it-IT" i="1" dirty="0" smtClean="0"/>
              <a:t>Associazione internazionale dei lavoratori </a:t>
            </a:r>
            <a:r>
              <a:rPr lang="it-IT" dirty="0" smtClean="0"/>
              <a:t>a Londra nel 1864, è la fondazione del </a:t>
            </a:r>
            <a:r>
              <a:rPr lang="it-IT" i="1" dirty="0" err="1" smtClean="0"/>
              <a:t>Trades</a:t>
            </a:r>
            <a:r>
              <a:rPr lang="it-IT" i="1" dirty="0" smtClean="0"/>
              <a:t> union </a:t>
            </a:r>
            <a:r>
              <a:rPr lang="it-IT" i="1" dirty="0" err="1" smtClean="0"/>
              <a:t>congress</a:t>
            </a:r>
            <a:r>
              <a:rPr lang="it-IT" i="1" dirty="0" smtClean="0"/>
              <a:t> </a:t>
            </a:r>
            <a:r>
              <a:rPr lang="it-IT" dirty="0" smtClean="0"/>
              <a:t>(TUC) nel 1868. Nel quadriennio 1871-75 il sindacato verrà completamente legalizzato. Nel 1906 nascerà il </a:t>
            </a:r>
            <a:r>
              <a:rPr lang="it-IT" i="1" dirty="0"/>
              <a:t>P</a:t>
            </a:r>
            <a:r>
              <a:rPr lang="it-IT" i="1" dirty="0" smtClean="0"/>
              <a:t>artito laburista.</a:t>
            </a:r>
            <a:endParaRPr lang="it-IT" i="1" dirty="0"/>
          </a:p>
        </p:txBody>
      </p:sp>
    </p:spTree>
    <p:extLst>
      <p:ext uri="{BB962C8B-B14F-4D97-AF65-F5344CB8AC3E}">
        <p14:creationId xmlns:p14="http://schemas.microsoft.com/office/powerpoint/2010/main" val="24943697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Cartismo </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dirty="0" smtClean="0"/>
              <a:t>Nel 1838 si assiste allo sviluppo di un grande movimento di lavoratori che presenta la </a:t>
            </a:r>
            <a:r>
              <a:rPr lang="it-IT" b="1" i="1" dirty="0" smtClean="0"/>
              <a:t>Carta del popolo</a:t>
            </a:r>
            <a:r>
              <a:rPr lang="it-IT" b="1" dirty="0" smtClean="0"/>
              <a:t> </a:t>
            </a:r>
            <a:r>
              <a:rPr lang="it-IT" dirty="0" smtClean="0"/>
              <a:t>(da qui cartismo) con allegate un milione di firme. Si tratta di un documento che rivendica</a:t>
            </a:r>
          </a:p>
          <a:p>
            <a:pPr algn="just"/>
            <a:r>
              <a:rPr lang="it-IT" dirty="0" smtClean="0"/>
              <a:t>Il suffragio universale;</a:t>
            </a:r>
          </a:p>
          <a:p>
            <a:pPr algn="just"/>
            <a:r>
              <a:rPr lang="it-IT" dirty="0" smtClean="0"/>
              <a:t>Elezioni annuali a scrutinio segreto;</a:t>
            </a:r>
          </a:p>
          <a:p>
            <a:pPr algn="just"/>
            <a:r>
              <a:rPr lang="it-IT" dirty="0" smtClean="0"/>
              <a:t>La revisione delle circoscrizioni elettorali;</a:t>
            </a:r>
          </a:p>
          <a:p>
            <a:pPr algn="just"/>
            <a:r>
              <a:rPr lang="it-IT" dirty="0" smtClean="0"/>
              <a:t>Una rappresentanza operaia in parlamento con l’abolizione dei limiti di censo per l’elettorato attivo;</a:t>
            </a:r>
          </a:p>
          <a:p>
            <a:pPr algn="just"/>
            <a:r>
              <a:rPr lang="it-IT" dirty="0" smtClean="0"/>
              <a:t>Un’indennità parlamentare per gli eletti.</a:t>
            </a:r>
          </a:p>
          <a:p>
            <a:pPr marL="0" indent="0" algn="just">
              <a:buNone/>
            </a:pPr>
            <a:r>
              <a:rPr lang="it-IT" dirty="0" smtClean="0"/>
              <a:t>La petizione per due volte viene respinta (1838-1842) con un seguito di disordini e verrà pian piano accolta solo a partire dal 1872. Il movimento cartista sarà già a quel tempo confluito nella più vasta corrente socialista e laburista.</a:t>
            </a:r>
            <a:endParaRPr lang="it-IT" dirty="0"/>
          </a:p>
        </p:txBody>
      </p:sp>
    </p:spTree>
    <p:extLst>
      <p:ext uri="{BB962C8B-B14F-4D97-AF65-F5344CB8AC3E}">
        <p14:creationId xmlns:p14="http://schemas.microsoft.com/office/powerpoint/2010/main" val="9985993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Francia</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dirty="0" smtClean="0"/>
              <a:t>Già alla fine del Settecento si assiste al nascere delle prime associazioni operaie, subito confinate nella clandestinità. Nella prima metà dell’Ottocento diversi </a:t>
            </a:r>
            <a:r>
              <a:rPr lang="it-IT" b="1" dirty="0" smtClean="0"/>
              <a:t>moti insurrezionali</a:t>
            </a:r>
            <a:r>
              <a:rPr lang="it-IT" dirty="0" smtClean="0"/>
              <a:t> vengono ispirati da Saint Simon, Fourier, </a:t>
            </a:r>
            <a:r>
              <a:rPr lang="it-IT" dirty="0" err="1" smtClean="0"/>
              <a:t>Proudhon</a:t>
            </a:r>
            <a:r>
              <a:rPr lang="it-IT" dirty="0" smtClean="0"/>
              <a:t> e dal nascente pensiero socialista (</a:t>
            </a:r>
            <a:r>
              <a:rPr lang="it-IT" dirty="0"/>
              <a:t>P</a:t>
            </a:r>
            <a:r>
              <a:rPr lang="it-IT" dirty="0" smtClean="0"/>
              <a:t>arigi 1832, Lione 1834, di nuovo Parigi 1832). Dopo le sollevazioni del 1848, gli operai francesi ottengono </a:t>
            </a:r>
            <a:r>
              <a:rPr lang="it-IT" u="sng" dirty="0" smtClean="0"/>
              <a:t>nel 1864 </a:t>
            </a:r>
            <a:r>
              <a:rPr lang="it-IT" dirty="0" smtClean="0"/>
              <a:t>il </a:t>
            </a:r>
            <a:r>
              <a:rPr lang="it-IT" b="1" dirty="0" smtClean="0"/>
              <a:t>riconoscimento del diritto di sciopero</a:t>
            </a:r>
            <a:r>
              <a:rPr lang="it-IT" dirty="0" smtClean="0"/>
              <a:t>. Grande tappa di presa di coscienza della forza del movimento operaio è la </a:t>
            </a:r>
            <a:r>
              <a:rPr lang="it-IT" b="1" dirty="0" smtClean="0"/>
              <a:t>Comune di Parigi </a:t>
            </a:r>
            <a:r>
              <a:rPr lang="it-IT" dirty="0" smtClean="0"/>
              <a:t>(dal marzo al maggio 1871), primo esperimento di assunzione di responsabilità di governo, all’interno di un processo rivoluzionario, da parte di élites operaie. Nel 1879 nasce il </a:t>
            </a:r>
            <a:r>
              <a:rPr lang="it-IT" b="1" dirty="0" smtClean="0"/>
              <a:t>primo partito operaio francese di tendenza marxista </a:t>
            </a:r>
            <a:r>
              <a:rPr lang="it-IT" dirty="0" smtClean="0"/>
              <a:t>e nel 1886 la </a:t>
            </a:r>
            <a:r>
              <a:rPr lang="it-IT" b="1" dirty="0" err="1" smtClean="0"/>
              <a:t>Fédération</a:t>
            </a:r>
            <a:r>
              <a:rPr lang="it-IT" b="1" dirty="0" smtClean="0"/>
              <a:t> </a:t>
            </a:r>
            <a:r>
              <a:rPr lang="it-IT" b="1" dirty="0" err="1" smtClean="0"/>
              <a:t>Nationale</a:t>
            </a:r>
            <a:r>
              <a:rPr lang="it-IT" b="1" dirty="0" smtClean="0"/>
              <a:t> </a:t>
            </a:r>
            <a:r>
              <a:rPr lang="it-IT" b="1" dirty="0" err="1" smtClean="0"/>
              <a:t>des</a:t>
            </a:r>
            <a:r>
              <a:rPr lang="it-IT" b="1" dirty="0" smtClean="0"/>
              <a:t> </a:t>
            </a:r>
            <a:r>
              <a:rPr lang="it-IT" b="1" dirty="0" err="1" smtClean="0"/>
              <a:t>Syndicats</a:t>
            </a:r>
            <a:r>
              <a:rPr lang="it-IT" b="1" dirty="0" smtClean="0"/>
              <a:t> </a:t>
            </a:r>
            <a:r>
              <a:rPr lang="it-IT" b="1" dirty="0" err="1" smtClean="0"/>
              <a:t>Ouvriers</a:t>
            </a:r>
            <a:r>
              <a:rPr lang="it-IT" b="1" dirty="0" smtClean="0"/>
              <a:t>,</a:t>
            </a:r>
            <a:r>
              <a:rPr lang="it-IT" dirty="0" smtClean="0"/>
              <a:t> la prima grande federazione di sindacati che ambisce a rappresentare gli interessi di tutti i lavoratori salariati.</a:t>
            </a:r>
            <a:endParaRPr lang="it-IT" dirty="0"/>
          </a:p>
        </p:txBody>
      </p:sp>
    </p:spTree>
    <p:extLst>
      <p:ext uri="{BB962C8B-B14F-4D97-AF65-F5344CB8AC3E}">
        <p14:creationId xmlns:p14="http://schemas.microsoft.com/office/powerpoint/2010/main" val="10461243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Germania</a:t>
            </a:r>
            <a:endParaRPr lang="it-IT" dirty="0"/>
          </a:p>
        </p:txBody>
      </p:sp>
      <p:sp>
        <p:nvSpPr>
          <p:cNvPr id="3" name="Segnaposto contenuto 2"/>
          <p:cNvSpPr>
            <a:spLocks noGrp="1"/>
          </p:cNvSpPr>
          <p:nvPr>
            <p:ph idx="1"/>
          </p:nvPr>
        </p:nvSpPr>
        <p:spPr/>
        <p:txBody>
          <a:bodyPr>
            <a:noAutofit/>
          </a:bodyPr>
          <a:lstStyle/>
          <a:p>
            <a:pPr algn="just"/>
            <a:r>
              <a:rPr lang="it-IT" sz="3000" dirty="0" smtClean="0"/>
              <a:t>La Germania è la patria del più grande teorico del socialismo, Karl </a:t>
            </a:r>
            <a:r>
              <a:rPr lang="it-IT" sz="3000" dirty="0" err="1" smtClean="0"/>
              <a:t>Marx</a:t>
            </a:r>
            <a:r>
              <a:rPr lang="it-IT" sz="3000" dirty="0" smtClean="0"/>
              <a:t>. Ma egli non fu l’unico protagonista dell’organizzazione del movimento operaio tedesco. I suoi primi passi sono dati dalla costruzione di società segrete a carattere socialista, come la </a:t>
            </a:r>
            <a:r>
              <a:rPr lang="it-IT" sz="3000" i="1" dirty="0" smtClean="0"/>
              <a:t>Società dei proscritti</a:t>
            </a:r>
            <a:r>
              <a:rPr lang="it-IT" sz="3000" dirty="0" smtClean="0"/>
              <a:t> del 1834 o </a:t>
            </a:r>
            <a:r>
              <a:rPr lang="it-IT" sz="3000" i="1" dirty="0" smtClean="0"/>
              <a:t>Lega dei giusti </a:t>
            </a:r>
            <a:r>
              <a:rPr lang="it-IT" sz="3000" dirty="0" smtClean="0"/>
              <a:t>del 1836. </a:t>
            </a:r>
            <a:r>
              <a:rPr lang="it-IT" sz="3000" u="sng" dirty="0" smtClean="0"/>
              <a:t>Fino al 1869 </a:t>
            </a:r>
            <a:r>
              <a:rPr lang="it-IT" sz="3000" dirty="0" smtClean="0"/>
              <a:t>in </a:t>
            </a:r>
            <a:r>
              <a:rPr lang="it-IT" sz="3000" dirty="0"/>
              <a:t>G</a:t>
            </a:r>
            <a:r>
              <a:rPr lang="it-IT" sz="3000" dirty="0" smtClean="0"/>
              <a:t>ermania tuttavia è vigente il divieto di associazione per gli operai. </a:t>
            </a:r>
          </a:p>
        </p:txBody>
      </p:sp>
    </p:spTree>
    <p:extLst>
      <p:ext uri="{BB962C8B-B14F-4D97-AF65-F5344CB8AC3E}">
        <p14:creationId xmlns:p14="http://schemas.microsoft.com/office/powerpoint/2010/main" val="272989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Germania (2)</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a:t>Ciò non impedisce il costituirsi, dietro l’impulso del socialista tedesco </a:t>
            </a:r>
            <a:r>
              <a:rPr lang="it-IT" b="1" dirty="0" err="1"/>
              <a:t>Fedinand</a:t>
            </a:r>
            <a:r>
              <a:rPr lang="it-IT" b="1" dirty="0"/>
              <a:t> </a:t>
            </a:r>
            <a:r>
              <a:rPr lang="it-IT" b="1" dirty="0" err="1"/>
              <a:t>Lassalle</a:t>
            </a:r>
            <a:r>
              <a:rPr lang="it-IT" dirty="0"/>
              <a:t>, dell’ </a:t>
            </a:r>
            <a:r>
              <a:rPr lang="it-IT" i="1" dirty="0"/>
              <a:t>Associazione nazionale degli operai tedesch</a:t>
            </a:r>
            <a:r>
              <a:rPr lang="it-IT" dirty="0"/>
              <a:t>i </a:t>
            </a:r>
            <a:r>
              <a:rPr lang="it-IT" u="sng" dirty="0"/>
              <a:t>nel 1863 </a:t>
            </a:r>
            <a:r>
              <a:rPr lang="it-IT" dirty="0"/>
              <a:t>e, a partire da un’impostazione marxista, del </a:t>
            </a:r>
            <a:r>
              <a:rPr lang="it-IT" i="1" dirty="0"/>
              <a:t>Partito socialdemocratico </a:t>
            </a:r>
            <a:r>
              <a:rPr lang="it-IT" dirty="0"/>
              <a:t>nel </a:t>
            </a:r>
            <a:r>
              <a:rPr lang="it-IT" u="sng" dirty="0"/>
              <a:t>1869</a:t>
            </a:r>
            <a:r>
              <a:rPr lang="it-IT" dirty="0"/>
              <a:t> di </a:t>
            </a:r>
            <a:r>
              <a:rPr lang="it-IT" b="1" dirty="0"/>
              <a:t>August </a:t>
            </a:r>
            <a:r>
              <a:rPr lang="it-IT" b="1" dirty="0" err="1"/>
              <a:t>Bebel</a:t>
            </a:r>
            <a:r>
              <a:rPr lang="it-IT" b="1" dirty="0"/>
              <a:t> e Wilhelm </a:t>
            </a:r>
            <a:r>
              <a:rPr lang="it-IT" b="1" dirty="0" err="1"/>
              <a:t>Liebknecht</a:t>
            </a:r>
            <a:r>
              <a:rPr lang="it-IT" b="1" dirty="0"/>
              <a:t> </a:t>
            </a:r>
            <a:r>
              <a:rPr lang="it-IT" dirty="0"/>
              <a:t>(nel </a:t>
            </a:r>
            <a:r>
              <a:rPr lang="it-IT" u="sng" dirty="0"/>
              <a:t>1875</a:t>
            </a:r>
            <a:r>
              <a:rPr lang="it-IT" dirty="0"/>
              <a:t> si fonderà al congresso di Gotha con altre formazioni operaie dando luogo al </a:t>
            </a:r>
            <a:r>
              <a:rPr lang="it-IT" i="1" dirty="0"/>
              <a:t>Partito socialista dei lavoratori </a:t>
            </a:r>
            <a:r>
              <a:rPr lang="it-IT" dirty="0"/>
              <a:t>che, a sua volta, nel </a:t>
            </a:r>
            <a:r>
              <a:rPr lang="it-IT" u="sng" dirty="0"/>
              <a:t>1890</a:t>
            </a:r>
            <a:r>
              <a:rPr lang="it-IT" dirty="0"/>
              <a:t> prenderà il nome di </a:t>
            </a:r>
            <a:r>
              <a:rPr lang="it-IT" i="1" dirty="0"/>
              <a:t>Partito socialdemocratico tedesco</a:t>
            </a:r>
            <a:r>
              <a:rPr lang="it-IT" dirty="0"/>
              <a:t>). Legati a questi partiti vi sono le rispettive associazioni sindacali. Il tutto subisce una battuta d’arresto con </a:t>
            </a:r>
            <a:r>
              <a:rPr lang="it-IT" b="1" dirty="0"/>
              <a:t>Bismarck</a:t>
            </a:r>
            <a:r>
              <a:rPr lang="it-IT" dirty="0"/>
              <a:t>, che dal </a:t>
            </a:r>
            <a:r>
              <a:rPr lang="it-IT" u="sng" dirty="0"/>
              <a:t>1878 al 1888 </a:t>
            </a:r>
            <a:r>
              <a:rPr lang="it-IT" dirty="0"/>
              <a:t>vieta per legge i partiti e le associazioni operai, per poi riprendersi </a:t>
            </a:r>
            <a:r>
              <a:rPr lang="it-IT" dirty="0" smtClean="0"/>
              <a:t>negli anni </a:t>
            </a:r>
            <a:r>
              <a:rPr lang="it-IT" smtClean="0"/>
              <a:t>Novanta e all’inizio </a:t>
            </a:r>
            <a:r>
              <a:rPr lang="it-IT" dirty="0"/>
              <a:t>del Novecento.</a:t>
            </a:r>
          </a:p>
          <a:p>
            <a:endParaRPr lang="it-IT" dirty="0"/>
          </a:p>
        </p:txBody>
      </p:sp>
    </p:spTree>
    <p:extLst>
      <p:ext uri="{BB962C8B-B14F-4D97-AF65-F5344CB8AC3E}">
        <p14:creationId xmlns:p14="http://schemas.microsoft.com/office/powerpoint/2010/main" val="247703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Socialismo e democrazia</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Per ottenere un’effettiva uguaglianza è necessario un potere politico che deve dare un indirizzo alla società, ma questo potere deve essere il più condiviso possibile, soprattutto da coloro che tradizionalmente ne sono stati esclusi, cioè i più deboli e meno abbienti. Quindi i socialisti intendono dar vita a un sistema di potere democratico – cioè con la partecipazione di tutti -  in cui, IN PARTICOLARE i più deboli e i meno abbienti devono poter orientare le decisioni politiche.</a:t>
            </a:r>
            <a:endParaRPr lang="it-IT" dirty="0"/>
          </a:p>
        </p:txBody>
      </p:sp>
    </p:spTree>
    <p:extLst>
      <p:ext uri="{BB962C8B-B14F-4D97-AF65-F5344CB8AC3E}">
        <p14:creationId xmlns:p14="http://schemas.microsoft.com/office/powerpoint/2010/main" val="32906689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 ITALIA: le società di mutuo soccorso</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Già a metà Ottocento, le società di mutuo soccorso -   in cui gli operai, versando periodicamente una quota di denaro, collaboravano alla costituzione di un fondo per aiutare in caso di malattia o vecchiaia - erano presenti negli Stati italiani come Piemonte, Lombardia e Toscana.</a:t>
            </a:r>
          </a:p>
          <a:p>
            <a:pPr algn="just"/>
            <a:r>
              <a:rPr lang="it-IT" dirty="0" smtClean="0"/>
              <a:t>Dopo l’unità queste società si collegano su scala nazionale e promuovono congressi in cui si scontrano due tendenze, quelle alla </a:t>
            </a:r>
            <a:r>
              <a:rPr lang="it-IT" b="1" dirty="0" smtClean="0"/>
              <a:t>politicizzazione</a:t>
            </a:r>
            <a:r>
              <a:rPr lang="it-IT" dirty="0" smtClean="0"/>
              <a:t> promossa da Mazzini, e quella invece favorevole al </a:t>
            </a:r>
            <a:r>
              <a:rPr lang="it-IT" b="1" dirty="0" smtClean="0"/>
              <a:t>disimpegno</a:t>
            </a:r>
            <a:r>
              <a:rPr lang="it-IT" dirty="0" smtClean="0"/>
              <a:t> politico.      </a:t>
            </a:r>
            <a:endParaRPr lang="it-IT" dirty="0"/>
          </a:p>
        </p:txBody>
      </p:sp>
    </p:spTree>
    <p:extLst>
      <p:ext uri="{BB962C8B-B14F-4D97-AF65-F5344CB8AC3E}">
        <p14:creationId xmlns:p14="http://schemas.microsoft.com/office/powerpoint/2010/main" val="2267775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Prime agitazioni (1870-80)</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Nel decennio 1870-80 cominciano le prime agitazioni e i primi scioperi che si prefiggono la </a:t>
            </a:r>
            <a:r>
              <a:rPr lang="it-IT" b="1" dirty="0" smtClean="0"/>
              <a:t>riduzione dell’orario di lavoro e il mantenimento di un dato livello salariale </a:t>
            </a:r>
            <a:r>
              <a:rPr lang="it-IT" dirty="0" smtClean="0"/>
              <a:t>ritenuto ragionevole anche da parte operaia. Lentamente penetrano tra gli operai anche le idee </a:t>
            </a:r>
            <a:r>
              <a:rPr lang="it-IT" b="1" dirty="0" smtClean="0"/>
              <a:t>dell’anarchico Bakunin </a:t>
            </a:r>
            <a:r>
              <a:rPr lang="it-IT" dirty="0" smtClean="0"/>
              <a:t>che è favorevole all’insurrezione contro il potere dei capitalisti e al tempo stesso contro quello dello Stato che è sempre fonte di oppressione economica e civile, in solido con i ceti ricchi e dominanti. </a:t>
            </a:r>
          </a:p>
          <a:p>
            <a:pPr algn="just"/>
            <a:r>
              <a:rPr lang="it-IT" dirty="0" smtClean="0"/>
              <a:t>Nel 1863 iniziano le pubblicazioni, a cura di E. Bignami, del periodico rivoluzionario, </a:t>
            </a:r>
            <a:r>
              <a:rPr lang="it-IT" b="1" i="1" dirty="0" smtClean="0"/>
              <a:t>La plebe</a:t>
            </a:r>
            <a:r>
              <a:rPr lang="it-IT" i="1" dirty="0" smtClean="0"/>
              <a:t>.</a:t>
            </a:r>
            <a:endParaRPr lang="it-IT" i="1" dirty="0"/>
          </a:p>
        </p:txBody>
      </p:sp>
    </p:spTree>
    <p:extLst>
      <p:ext uri="{BB962C8B-B14F-4D97-AF65-F5344CB8AC3E}">
        <p14:creationId xmlns:p14="http://schemas.microsoft.com/office/powerpoint/2010/main" val="1253809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Prime organizzazioni politiche</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a:t>Nel 1882 viene </a:t>
            </a:r>
            <a:r>
              <a:rPr lang="it-IT" dirty="0" smtClean="0"/>
              <a:t>fondato da A. Gnocchi </a:t>
            </a:r>
            <a:r>
              <a:rPr lang="it-IT" dirty="0" err="1" smtClean="0"/>
              <a:t>Viani</a:t>
            </a:r>
            <a:r>
              <a:rPr lang="it-IT" dirty="0" smtClean="0"/>
              <a:t> </a:t>
            </a:r>
            <a:r>
              <a:rPr lang="it-IT" dirty="0"/>
              <a:t>il </a:t>
            </a:r>
            <a:r>
              <a:rPr lang="it-IT" b="1" i="1" dirty="0"/>
              <a:t>Partito operaio italiano </a:t>
            </a:r>
            <a:r>
              <a:rPr lang="it-IT" dirty="0" smtClean="0"/>
              <a:t>prima importante </a:t>
            </a:r>
            <a:r>
              <a:rPr lang="it-IT" dirty="0"/>
              <a:t>organizzazione politica del movimento. Contemporaneamente penetrano in Italia, per opera all’opera dell’ex anarchico Cafiero le </a:t>
            </a:r>
            <a:r>
              <a:rPr lang="it-IT" b="1" dirty="0"/>
              <a:t>idee di </a:t>
            </a:r>
            <a:r>
              <a:rPr lang="it-IT" b="1" dirty="0" err="1"/>
              <a:t>Marx</a:t>
            </a:r>
            <a:r>
              <a:rPr lang="it-IT" dirty="0"/>
              <a:t>, grazie alla sua traduzione (e compendio) della più importante opera del pensatore di Treviri, </a:t>
            </a:r>
            <a:r>
              <a:rPr lang="it-IT" i="1" dirty="0"/>
              <a:t>Il Capitale</a:t>
            </a:r>
            <a:r>
              <a:rPr lang="it-IT" dirty="0"/>
              <a:t>.</a:t>
            </a:r>
          </a:p>
          <a:p>
            <a:pPr algn="just"/>
            <a:r>
              <a:rPr lang="it-IT" dirty="0"/>
              <a:t>Sempre nel 1882 </a:t>
            </a:r>
            <a:r>
              <a:rPr lang="it-IT" b="1" dirty="0"/>
              <a:t>A. Costa</a:t>
            </a:r>
            <a:r>
              <a:rPr lang="it-IT" dirty="0"/>
              <a:t>, abbandonato l’anarchismo, viene eletto alla Camera, nelle fila del Partito Socialista Rivoluzionario </a:t>
            </a:r>
            <a:r>
              <a:rPr lang="it-IT" dirty="0" smtClean="0"/>
              <a:t>dell’Emilia.</a:t>
            </a:r>
            <a:endParaRPr lang="it-IT" dirty="0"/>
          </a:p>
          <a:p>
            <a:endParaRPr lang="it-IT" dirty="0"/>
          </a:p>
        </p:txBody>
      </p:sp>
    </p:spTree>
    <p:extLst>
      <p:ext uri="{BB962C8B-B14F-4D97-AF65-F5344CB8AC3E}">
        <p14:creationId xmlns:p14="http://schemas.microsoft.com/office/powerpoint/2010/main" val="39328379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Camere del lavoro e CGL</a:t>
            </a:r>
            <a:endParaRPr lang="it-IT" dirty="0"/>
          </a:p>
        </p:txBody>
      </p:sp>
      <p:sp>
        <p:nvSpPr>
          <p:cNvPr id="3" name="Segnaposto contenuto 2"/>
          <p:cNvSpPr>
            <a:spLocks noGrp="1"/>
          </p:cNvSpPr>
          <p:nvPr>
            <p:ph idx="1"/>
          </p:nvPr>
        </p:nvSpPr>
        <p:spPr/>
        <p:txBody>
          <a:bodyPr>
            <a:noAutofit/>
          </a:bodyPr>
          <a:lstStyle/>
          <a:p>
            <a:pPr marL="0" indent="0" algn="just">
              <a:buNone/>
            </a:pPr>
            <a:r>
              <a:rPr lang="it-IT" sz="2150" dirty="0" smtClean="0"/>
              <a:t>A partire dalla Camera del lavoro di </a:t>
            </a:r>
            <a:r>
              <a:rPr lang="it-IT" sz="2150" b="1" dirty="0" smtClean="0"/>
              <a:t>Milano del 1891</a:t>
            </a:r>
            <a:r>
              <a:rPr lang="it-IT" sz="2150" dirty="0" smtClean="0"/>
              <a:t>, si sviluppano iniziative di solidarietà operaia che organizzano i lavoratori in un dato territorio, </a:t>
            </a:r>
            <a:r>
              <a:rPr lang="it-IT" sz="2150" u="sng" dirty="0" smtClean="0"/>
              <a:t>unendo le varie leghe professionali in un unico organismo che si occupa di questioni contrattuali ma, assieme, anche di iniziative di cooperazione economica, di ricreazione  ed educazione rivolta ai ceti operai</a:t>
            </a:r>
            <a:r>
              <a:rPr lang="it-IT" sz="2150" dirty="0" smtClean="0"/>
              <a:t>. Inizialmente le camere del lavoro si mantengono politicamente distanti dai partiti socialisti anche se via via questa distanza va attenuandosi. </a:t>
            </a:r>
          </a:p>
          <a:p>
            <a:pPr marL="0" indent="0" algn="just">
              <a:buNone/>
            </a:pPr>
            <a:r>
              <a:rPr lang="it-IT" sz="2150" dirty="0" smtClean="0"/>
              <a:t>Dall’unione delle Camere del lavoro sparse in tutta Italia (340.000 iscritti nel 1904) e di altre associazioni operaie, </a:t>
            </a:r>
            <a:r>
              <a:rPr lang="it-IT" sz="2150" u="sng" dirty="0" smtClean="0"/>
              <a:t>nasce a Milano </a:t>
            </a:r>
            <a:r>
              <a:rPr lang="it-IT" sz="2150" u="sng" smtClean="0"/>
              <a:t>nel </a:t>
            </a:r>
            <a:r>
              <a:rPr lang="it-IT" sz="2150" u="sng" smtClean="0"/>
              <a:t>1906 </a:t>
            </a:r>
            <a:r>
              <a:rPr lang="it-IT" sz="2150" u="sng" dirty="0" smtClean="0"/>
              <a:t>la CGL ossia la </a:t>
            </a:r>
            <a:r>
              <a:rPr lang="it-IT" sz="2150" b="1" u="sng" dirty="0" smtClean="0"/>
              <a:t>Confederazione Generale del Lavoro</a:t>
            </a:r>
            <a:r>
              <a:rPr lang="it-IT" sz="2150" dirty="0" smtClean="0"/>
              <a:t>, che si sarebbe presentata subito come il maggiore e più organizzato sindacato italiano (apolitico ma in realtà vicino al socialismo riformista).</a:t>
            </a:r>
            <a:endParaRPr lang="it-IT" sz="2150" dirty="0"/>
          </a:p>
        </p:txBody>
      </p:sp>
    </p:spTree>
    <p:extLst>
      <p:ext uri="{BB962C8B-B14F-4D97-AF65-F5344CB8AC3E}">
        <p14:creationId xmlns:p14="http://schemas.microsoft.com/office/powerpoint/2010/main" val="7631813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PSI</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Il primo nucleo del più importante partito del movimento operaio italiano, almeno fino al 1921, viene fondato a </a:t>
            </a:r>
            <a:r>
              <a:rPr lang="it-IT" dirty="0"/>
              <a:t>G</a:t>
            </a:r>
            <a:r>
              <a:rPr lang="it-IT" dirty="0" smtClean="0"/>
              <a:t>enova nel 1892 con il nome di </a:t>
            </a:r>
            <a:r>
              <a:rPr lang="it-IT" i="1" dirty="0" smtClean="0"/>
              <a:t>Partito dei lavoratori italiani</a:t>
            </a:r>
            <a:r>
              <a:rPr lang="it-IT" dirty="0" smtClean="0"/>
              <a:t>. L’anno successivo cambia nome in </a:t>
            </a:r>
            <a:r>
              <a:rPr lang="it-IT" i="1" dirty="0" smtClean="0"/>
              <a:t>Partito socialista dei lavoratori italiani </a:t>
            </a:r>
            <a:r>
              <a:rPr lang="it-IT" dirty="0" smtClean="0"/>
              <a:t>per poi diventare nel 1895 </a:t>
            </a:r>
            <a:r>
              <a:rPr lang="it-IT" i="1" dirty="0" smtClean="0"/>
              <a:t>Partito socialista italiano</a:t>
            </a:r>
            <a:r>
              <a:rPr lang="it-IT" dirty="0" smtClean="0"/>
              <a:t>. E’ Filippo Turati a promuovere l’iniziativa genovese distinguendo la prospettiva socialista ad impronta marxista da quella anarchica, di grande rilevanza in tutte le iniziative operaie del periodo. Nonostante le persecuzioni sotto i governi </a:t>
            </a:r>
            <a:r>
              <a:rPr lang="it-IT" dirty="0" err="1" smtClean="0"/>
              <a:t>Crispi</a:t>
            </a:r>
            <a:r>
              <a:rPr lang="it-IT" dirty="0" smtClean="0"/>
              <a:t> e Di </a:t>
            </a:r>
            <a:r>
              <a:rPr lang="it-IT" dirty="0" err="1" smtClean="0"/>
              <a:t>Rudinì</a:t>
            </a:r>
            <a:r>
              <a:rPr lang="it-IT" dirty="0" smtClean="0"/>
              <a:t>, ottiene discreti risultati elettorali passando dai 5 deputati del 1892 ai 33 del 1900.</a:t>
            </a:r>
            <a:endParaRPr lang="it-IT" dirty="0"/>
          </a:p>
        </p:txBody>
      </p:sp>
    </p:spTree>
    <p:extLst>
      <p:ext uri="{BB962C8B-B14F-4D97-AF65-F5344CB8AC3E}">
        <p14:creationId xmlns:p14="http://schemas.microsoft.com/office/powerpoint/2010/main" val="37049058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Riformisti e rivoluzionari</a:t>
            </a:r>
            <a:endParaRPr lang="it-IT" dirty="0"/>
          </a:p>
        </p:txBody>
      </p:sp>
      <p:sp>
        <p:nvSpPr>
          <p:cNvPr id="3" name="Segnaposto contenuto 2"/>
          <p:cNvSpPr>
            <a:spLocks noGrp="1"/>
          </p:cNvSpPr>
          <p:nvPr>
            <p:ph idx="1"/>
          </p:nvPr>
        </p:nvSpPr>
        <p:spPr/>
        <p:txBody>
          <a:bodyPr>
            <a:noAutofit/>
          </a:bodyPr>
          <a:lstStyle/>
          <a:p>
            <a:pPr algn="just"/>
            <a:r>
              <a:rPr lang="it-IT" sz="2100" dirty="0" smtClean="0"/>
              <a:t>Finalità del Psi è la conquista del potere con mezzi legali. </a:t>
            </a:r>
            <a:r>
              <a:rPr lang="it-IT" sz="2100" dirty="0" err="1" smtClean="0"/>
              <a:t>Marx</a:t>
            </a:r>
            <a:r>
              <a:rPr lang="it-IT" sz="2100" dirty="0" smtClean="0"/>
              <a:t> aveva però sottolineato che </a:t>
            </a:r>
            <a:r>
              <a:rPr lang="it-IT" sz="2100" b="1" dirty="0" smtClean="0"/>
              <a:t>il rispetto della legalità borghese non può divenire un dogma fra i lavoratori</a:t>
            </a:r>
            <a:r>
              <a:rPr lang="it-IT" sz="2100" dirty="0" smtClean="0"/>
              <a:t>, poiché a forza di rispettare le leggi promulgate dallo Stato borghese a proprio vantaggio si finisce con il fare il gioco del nemico di classe. Per tale motivo la strategia </a:t>
            </a:r>
            <a:r>
              <a:rPr lang="it-IT" sz="2100" b="1" dirty="0" smtClean="0"/>
              <a:t>revisionista</a:t>
            </a:r>
            <a:r>
              <a:rPr lang="it-IT" sz="2100" dirty="0" smtClean="0"/>
              <a:t> che intende instaurare gradualmente il socialismo attraverso una serie di riforme da attuarsi dentro lo Stato borghese viene combattuta dai marxisti più ortodossi e rivoluzionari come Labriola e Ferri. La </a:t>
            </a:r>
            <a:r>
              <a:rPr lang="it-IT" sz="2100" b="1" dirty="0" smtClean="0"/>
              <a:t>dialettica tra riformisti e rivoluzionari </a:t>
            </a:r>
            <a:r>
              <a:rPr lang="it-IT" sz="2100" dirty="0" smtClean="0"/>
              <a:t>caratterizzerà sempre la vita del partito, provocando anche la </a:t>
            </a:r>
            <a:r>
              <a:rPr lang="it-IT" sz="2100" u="sng" dirty="0" smtClean="0"/>
              <a:t>scissione del 1921 </a:t>
            </a:r>
            <a:r>
              <a:rPr lang="it-IT" sz="2100" dirty="0" smtClean="0"/>
              <a:t>in cui al congresso del Psi di Livorno i rivoluzionari di Gramsci, Bordiga, Tasca, </a:t>
            </a:r>
            <a:r>
              <a:rPr lang="it-IT" sz="2100" dirty="0" err="1" smtClean="0"/>
              <a:t>Terrracina</a:t>
            </a:r>
            <a:r>
              <a:rPr lang="it-IT" sz="2100" dirty="0" smtClean="0"/>
              <a:t>, Bombacci e Togliatti fonderanno il </a:t>
            </a:r>
            <a:r>
              <a:rPr lang="it-IT" sz="2100" b="1" dirty="0" err="1" smtClean="0"/>
              <a:t>PCd’I</a:t>
            </a:r>
            <a:r>
              <a:rPr lang="it-IT" sz="2100" b="1" dirty="0" smtClean="0"/>
              <a:t> poi PCI </a:t>
            </a:r>
            <a:r>
              <a:rPr lang="it-IT" sz="2100" dirty="0" smtClean="0"/>
              <a:t>(Partito comunista d’Italia, poi Partito comunista italiano). Organo storico del PSI è l’ AVANTI, quello del PCI è l’UNITA’.</a:t>
            </a:r>
            <a:endParaRPr lang="it-IT" sz="2100" dirty="0"/>
          </a:p>
        </p:txBody>
      </p:sp>
    </p:spTree>
    <p:extLst>
      <p:ext uri="{BB962C8B-B14F-4D97-AF65-F5344CB8AC3E}">
        <p14:creationId xmlns:p14="http://schemas.microsoft.com/office/powerpoint/2010/main" val="31355066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L’internazionale</a:t>
            </a:r>
            <a:endParaRPr lang="it-IT" dirty="0"/>
          </a:p>
        </p:txBody>
      </p:sp>
      <p:sp>
        <p:nvSpPr>
          <p:cNvPr id="3" name="Segnaposto contenuto 2"/>
          <p:cNvSpPr>
            <a:spLocks noGrp="1"/>
          </p:cNvSpPr>
          <p:nvPr>
            <p:ph idx="1"/>
          </p:nvPr>
        </p:nvSpPr>
        <p:spPr/>
        <p:txBody>
          <a:bodyPr/>
          <a:lstStyle/>
          <a:p>
            <a:pPr algn="just"/>
            <a:r>
              <a:rPr lang="it-IT" dirty="0" smtClean="0"/>
              <a:t>Una fase importantissima della storia del movimento operaio è rappresentata dalle successive </a:t>
            </a:r>
            <a:r>
              <a:rPr lang="it-IT" b="1" dirty="0" smtClean="0"/>
              <a:t>associazioni internazionali di lavoratori</a:t>
            </a:r>
            <a:r>
              <a:rPr lang="it-IT" dirty="0" smtClean="0"/>
              <a:t> (in breve: «Internazionale»), in cui le </a:t>
            </a:r>
            <a:r>
              <a:rPr lang="it-IT" i="1" dirty="0" smtClean="0"/>
              <a:t>élites </a:t>
            </a:r>
            <a:r>
              <a:rPr lang="it-IT" dirty="0" smtClean="0"/>
              <a:t>del movimento di vari paesi europei ed extraeuropei si riuniscono per dare una strategia e un indirizzo comune alle organizzazioni locali.</a:t>
            </a:r>
            <a:endParaRPr lang="it-IT" dirty="0"/>
          </a:p>
        </p:txBody>
      </p:sp>
    </p:spTree>
    <p:extLst>
      <p:ext uri="{BB962C8B-B14F-4D97-AF65-F5344CB8AC3E}">
        <p14:creationId xmlns:p14="http://schemas.microsoft.com/office/powerpoint/2010/main" val="141826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Prima internazionale</a:t>
            </a:r>
            <a:endParaRPr lang="it-IT" dirty="0"/>
          </a:p>
        </p:txBody>
      </p:sp>
      <p:sp>
        <p:nvSpPr>
          <p:cNvPr id="3" name="Segnaposto contenuto 2"/>
          <p:cNvSpPr>
            <a:spLocks noGrp="1"/>
          </p:cNvSpPr>
          <p:nvPr>
            <p:ph idx="1"/>
          </p:nvPr>
        </p:nvSpPr>
        <p:spPr/>
        <p:txBody>
          <a:bodyPr>
            <a:noAutofit/>
          </a:bodyPr>
          <a:lstStyle/>
          <a:p>
            <a:pPr algn="just"/>
            <a:r>
              <a:rPr lang="it-IT" sz="2300" dirty="0" smtClean="0"/>
              <a:t>Il primo esperimento di un’associazione rivoluzionaria internazionale nasce a </a:t>
            </a:r>
            <a:r>
              <a:rPr lang="it-IT" sz="2300" b="1" dirty="0" smtClean="0"/>
              <a:t>Londra nel 1864 </a:t>
            </a:r>
            <a:r>
              <a:rPr lang="it-IT" sz="2300" dirty="0" smtClean="0"/>
              <a:t>per iniziativa di alcuni operai cui immediatamente si associa </a:t>
            </a:r>
            <a:r>
              <a:rPr lang="it-IT" sz="2300" dirty="0" err="1" smtClean="0"/>
              <a:t>Marx</a:t>
            </a:r>
            <a:r>
              <a:rPr lang="it-IT" sz="2300" dirty="0" smtClean="0"/>
              <a:t>. Assieme ai seguaci del filosofo, partecipano al progetto mazziniani italiani, seguaci francesi di </a:t>
            </a:r>
            <a:r>
              <a:rPr lang="it-IT" sz="2300" dirty="0" err="1" smtClean="0"/>
              <a:t>Blanqui</a:t>
            </a:r>
            <a:r>
              <a:rPr lang="it-IT" sz="2300" dirty="0" smtClean="0"/>
              <a:t> e </a:t>
            </a:r>
            <a:r>
              <a:rPr lang="it-IT" sz="2300" dirty="0" err="1" smtClean="0"/>
              <a:t>Proudhon</a:t>
            </a:r>
            <a:r>
              <a:rPr lang="it-IT" sz="2300" dirty="0" smtClean="0"/>
              <a:t>, anarchici dei più diversi paesi e sindacalisti inglesi. Lo statuto dell’associazione, redatto da </a:t>
            </a:r>
            <a:r>
              <a:rPr lang="it-IT" sz="2300" dirty="0" err="1" smtClean="0"/>
              <a:t>Marx</a:t>
            </a:r>
            <a:r>
              <a:rPr lang="it-IT" sz="2300" dirty="0" smtClean="0"/>
              <a:t>, riflette la sua impostazione favorevole all’organizzazione nei singoli paesi di </a:t>
            </a:r>
            <a:r>
              <a:rPr lang="it-IT" sz="2300" b="1" dirty="0" smtClean="0"/>
              <a:t>partiti rivoluzionari </a:t>
            </a:r>
            <a:r>
              <a:rPr lang="it-IT" sz="2300" dirty="0" smtClean="0"/>
              <a:t>capaci di mettere in moto processi di presa anche violenta del potere, </a:t>
            </a:r>
            <a:r>
              <a:rPr lang="it-IT" sz="2300" b="1" dirty="0" smtClean="0"/>
              <a:t>opponendosi al contempo in tutti i modi alle guerre tradizionali </a:t>
            </a:r>
            <a:r>
              <a:rPr lang="it-IT" sz="2300" dirty="0" smtClean="0"/>
              <a:t>che, secondo l’opinione dei socialisti, erano guerre fratricide tra masse di lavoratori mossi dai loro padroni gli uni contro gli altri per servire ancora gli interessi dei capitalisti.</a:t>
            </a:r>
            <a:endParaRPr lang="it-IT" sz="2300" dirty="0"/>
          </a:p>
        </p:txBody>
      </p:sp>
    </p:spTree>
    <p:extLst>
      <p:ext uri="{BB962C8B-B14F-4D97-AF65-F5344CB8AC3E}">
        <p14:creationId xmlns:p14="http://schemas.microsoft.com/office/powerpoint/2010/main" val="42168341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contrasti interni</a:t>
            </a:r>
            <a:endParaRPr lang="it-IT" dirty="0"/>
          </a:p>
        </p:txBody>
      </p:sp>
      <p:sp>
        <p:nvSpPr>
          <p:cNvPr id="3" name="Segnaposto contenuto 2"/>
          <p:cNvSpPr>
            <a:spLocks noGrp="1"/>
          </p:cNvSpPr>
          <p:nvPr>
            <p:ph idx="1"/>
          </p:nvPr>
        </p:nvSpPr>
        <p:spPr/>
        <p:txBody>
          <a:bodyPr>
            <a:normAutofit fontScale="62500" lnSpcReduction="20000"/>
          </a:bodyPr>
          <a:lstStyle/>
          <a:p>
            <a:pPr algn="just"/>
            <a:r>
              <a:rPr lang="it-IT" dirty="0" smtClean="0"/>
              <a:t>All’interno dello schieramento della </a:t>
            </a:r>
            <a:r>
              <a:rPr lang="it-IT" u="sng" dirty="0"/>
              <a:t>P</a:t>
            </a:r>
            <a:r>
              <a:rPr lang="it-IT" u="sng" dirty="0" smtClean="0"/>
              <a:t>rima Internazionale </a:t>
            </a:r>
            <a:r>
              <a:rPr lang="it-IT" dirty="0" smtClean="0"/>
              <a:t>sorgono quasi subito contrasti tra </a:t>
            </a:r>
            <a:r>
              <a:rPr lang="it-IT" b="1" dirty="0" smtClean="0"/>
              <a:t>marxisti e proudhoniani </a:t>
            </a:r>
            <a:r>
              <a:rPr lang="it-IT" dirty="0" smtClean="0"/>
              <a:t>su questioni organizzative e sulla valorizzazione dell’elemento contadino che i marxisti ritenevano secondario rispetto al proletariato industriale (i proudhoniani escono al congresso di </a:t>
            </a:r>
            <a:r>
              <a:rPr lang="it-IT" dirty="0"/>
              <a:t>B</a:t>
            </a:r>
            <a:r>
              <a:rPr lang="it-IT" dirty="0" smtClean="0"/>
              <a:t>asilea del 1871). Dopo la comune di Parigi e il suo fallimento nel maggio 1871, si acuiscono i contrasti tra </a:t>
            </a:r>
            <a:r>
              <a:rPr lang="it-IT" b="1" dirty="0" smtClean="0"/>
              <a:t>marxisti e anarchici </a:t>
            </a:r>
            <a:r>
              <a:rPr lang="it-IT" dirty="0" smtClean="0"/>
              <a:t>seguaci di Bakunin, che già si erano scontrati con i </a:t>
            </a:r>
            <a:r>
              <a:rPr lang="it-IT" b="1" dirty="0" smtClean="0"/>
              <a:t>mazzinian</a:t>
            </a:r>
            <a:r>
              <a:rPr lang="it-IT" dirty="0" smtClean="0"/>
              <a:t>i. In questo secondo caso hanno la meglio i marxisti, per i quali il potere va conquistato tramite il partito rivoluzionario che deve assumere la dittatura in nome del proletariato, e non subito negato come vorrebbero gli anarchici, i quali combattono più lo Stato che non il capitalismo. Nel 1872 vengono espulsi gli anarchici dopo che già i </a:t>
            </a:r>
            <a:r>
              <a:rPr lang="it-IT" b="1" dirty="0" smtClean="0"/>
              <a:t>sindacalisti inglesi</a:t>
            </a:r>
            <a:r>
              <a:rPr lang="it-IT" dirty="0" smtClean="0"/>
              <a:t>, per motivi opposti, e cioè la contrarietà all’idea insurrezionale e violenta, hanno abbandonato il campo. Indebolita da tutte queste scissioni, dopo il trasferimento della sua sede da Londra a New York, l’associazione si scioglie con il </a:t>
            </a:r>
            <a:r>
              <a:rPr lang="it-IT" u="sng" dirty="0" smtClean="0"/>
              <a:t>congresso di Filadelfia del 1876</a:t>
            </a:r>
            <a:r>
              <a:rPr lang="it-IT" dirty="0" smtClean="0"/>
              <a:t>. </a:t>
            </a:r>
            <a:endParaRPr lang="it-IT" dirty="0"/>
          </a:p>
        </p:txBody>
      </p:sp>
    </p:spTree>
    <p:extLst>
      <p:ext uri="{BB962C8B-B14F-4D97-AF65-F5344CB8AC3E}">
        <p14:creationId xmlns:p14="http://schemas.microsoft.com/office/powerpoint/2010/main" val="35087654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Seconda internazionale</a:t>
            </a:r>
            <a:endParaRPr lang="it-IT" dirty="0"/>
          </a:p>
        </p:txBody>
      </p:sp>
      <p:sp>
        <p:nvSpPr>
          <p:cNvPr id="3" name="Segnaposto contenuto 2"/>
          <p:cNvSpPr>
            <a:spLocks noGrp="1"/>
          </p:cNvSpPr>
          <p:nvPr>
            <p:ph idx="1"/>
          </p:nvPr>
        </p:nvSpPr>
        <p:spPr/>
        <p:txBody>
          <a:bodyPr>
            <a:normAutofit lnSpcReduction="10000"/>
          </a:bodyPr>
          <a:lstStyle/>
          <a:p>
            <a:pPr marL="0" indent="0" algn="just">
              <a:buNone/>
            </a:pPr>
            <a:r>
              <a:rPr lang="it-IT" dirty="0" smtClean="0"/>
              <a:t>Dopo la fine del primo esperimento associativo </a:t>
            </a:r>
            <a:r>
              <a:rPr lang="it-IT" dirty="0" err="1" smtClean="0"/>
              <a:t>trasnazionale</a:t>
            </a:r>
            <a:r>
              <a:rPr lang="it-IT" dirty="0" smtClean="0"/>
              <a:t>, gli esponenti principali del </a:t>
            </a:r>
            <a:r>
              <a:rPr lang="it-IT" i="1" dirty="0" smtClean="0"/>
              <a:t>Partito operaio francese</a:t>
            </a:r>
            <a:r>
              <a:rPr lang="it-IT" dirty="0" smtClean="0"/>
              <a:t> (</a:t>
            </a:r>
            <a:r>
              <a:rPr lang="it-IT" dirty="0" err="1" smtClean="0"/>
              <a:t>Guesde</a:t>
            </a:r>
            <a:r>
              <a:rPr lang="it-IT" dirty="0" smtClean="0"/>
              <a:t> e </a:t>
            </a:r>
            <a:r>
              <a:rPr lang="it-IT" dirty="0" err="1" smtClean="0"/>
              <a:t>Lafargue</a:t>
            </a:r>
            <a:r>
              <a:rPr lang="it-IT" dirty="0" smtClean="0"/>
              <a:t>) promuovono a </a:t>
            </a:r>
            <a:r>
              <a:rPr lang="it-IT" b="1" dirty="0" smtClean="0"/>
              <a:t>Parigi nel 1889 </a:t>
            </a:r>
            <a:r>
              <a:rPr lang="it-IT" dirty="0" smtClean="0"/>
              <a:t>un congresso di partiti socialisti per fondarne una </a:t>
            </a:r>
            <a:r>
              <a:rPr lang="it-IT" b="1" dirty="0" smtClean="0"/>
              <a:t>federazione</a:t>
            </a:r>
            <a:r>
              <a:rPr lang="it-IT" dirty="0" smtClean="0"/>
              <a:t> che possa stabilire indirizzi di massima, discutere le migliori strategie per la conquista del potere e aiutarsi reciprocamente. Nasce dunque la </a:t>
            </a:r>
            <a:r>
              <a:rPr lang="it-IT" i="1" dirty="0" smtClean="0"/>
              <a:t>Seconda internazionale</a:t>
            </a:r>
            <a:r>
              <a:rPr lang="it-IT" dirty="0" smtClean="0"/>
              <a:t>, con una struttura federalistica più snella.</a:t>
            </a:r>
            <a:endParaRPr lang="it-IT" dirty="0"/>
          </a:p>
        </p:txBody>
      </p:sp>
    </p:spTree>
    <p:extLst>
      <p:ext uri="{BB962C8B-B14F-4D97-AF65-F5344CB8AC3E}">
        <p14:creationId xmlns:p14="http://schemas.microsoft.com/office/powerpoint/2010/main" val="825420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Socialismo e anarchismo</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b="1" dirty="0" smtClean="0"/>
              <a:t>Alcuni</a:t>
            </a:r>
            <a:r>
              <a:rPr lang="it-IT" dirty="0" smtClean="0"/>
              <a:t> socialisti dicono che la presenza stessa di un potere nella società implica che alcuni cittadini siano DIVERSI dagli altri.</a:t>
            </a:r>
          </a:p>
          <a:p>
            <a:pPr algn="just"/>
            <a:r>
              <a:rPr lang="it-IT" dirty="0" smtClean="0"/>
              <a:t>Per garantire un’assoluta uguaglianza sociale è necessario negare l’esistenza stessa di una struttura di potere che non si limiti ad amministrare la produzione economica mettendo in atto le procedure tecniche necessarie. Tutto il resto è superfluo e dannoso.</a:t>
            </a:r>
          </a:p>
          <a:p>
            <a:pPr algn="just"/>
            <a:r>
              <a:rPr lang="it-IT" dirty="0" smtClean="0"/>
              <a:t>Quindi alcuni socialisti sono ANARCHICI (</a:t>
            </a:r>
            <a:r>
              <a:rPr lang="it-IT" i="1" dirty="0" smtClean="0"/>
              <a:t>a- </a:t>
            </a:r>
            <a:r>
              <a:rPr lang="it-IT" i="1" dirty="0" err="1" smtClean="0"/>
              <a:t>arché</a:t>
            </a:r>
            <a:r>
              <a:rPr lang="it-IT" i="1" dirty="0" smtClean="0"/>
              <a:t> </a:t>
            </a:r>
            <a:r>
              <a:rPr lang="it-IT" dirty="0" smtClean="0"/>
              <a:t>= senza principio, senza guida o potere).</a:t>
            </a:r>
            <a:endParaRPr lang="it-IT" dirty="0"/>
          </a:p>
        </p:txBody>
      </p:sp>
    </p:spTree>
    <p:extLst>
      <p:ext uri="{BB962C8B-B14F-4D97-AF65-F5344CB8AC3E}">
        <p14:creationId xmlns:p14="http://schemas.microsoft.com/office/powerpoint/2010/main" val="879539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dibattiti nella seconda internazionale</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Ruolo di spicco nell’associazione è detenuto dal </a:t>
            </a:r>
            <a:r>
              <a:rPr lang="it-IT" i="1" dirty="0" smtClean="0"/>
              <a:t>Partito socialdemocratico</a:t>
            </a:r>
            <a:r>
              <a:rPr lang="it-IT" dirty="0" smtClean="0"/>
              <a:t> tedesco all’interno del quale si sviluppa un serrato dibattito che coinvolgerà tutti gli altri componenti.</a:t>
            </a:r>
          </a:p>
          <a:p>
            <a:pPr algn="just"/>
            <a:r>
              <a:rPr lang="it-IT" dirty="0" smtClean="0"/>
              <a:t>Si tratta della presa di coscienza da parte di un gruppo di intellettuali che lo sviluppo del capitalismo ha portato, rispetto ai tempi di </a:t>
            </a:r>
            <a:r>
              <a:rPr lang="it-IT" dirty="0" err="1" smtClean="0"/>
              <a:t>Marx</a:t>
            </a:r>
            <a:r>
              <a:rPr lang="it-IT" dirty="0" smtClean="0"/>
              <a:t>, ad un suo consolidamento invece che alla sua fine. Ciò rende necessario un cambio di strategia:</a:t>
            </a:r>
          </a:p>
          <a:p>
            <a:pPr algn="just"/>
            <a:r>
              <a:rPr lang="it-IT" dirty="0"/>
              <a:t>s</a:t>
            </a:r>
            <a:r>
              <a:rPr lang="it-IT" dirty="0" smtClean="0"/>
              <a:t>i mantiene la prospettiva rivoluzionaria, dilazionando però la meta, proponendo la distinzione tra un programma minimo e uno massimo.</a:t>
            </a:r>
            <a:endParaRPr lang="it-IT" dirty="0"/>
          </a:p>
        </p:txBody>
      </p:sp>
    </p:spTree>
    <p:extLst>
      <p:ext uri="{BB962C8B-B14F-4D97-AF65-F5344CB8AC3E}">
        <p14:creationId xmlns:p14="http://schemas.microsoft.com/office/powerpoint/2010/main" val="34990335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dirty="0" smtClean="0"/>
              <a:t>Programma minimo e programma massimo (congresso di Erfurt del </a:t>
            </a:r>
            <a:r>
              <a:rPr lang="it-IT" sz="2800" i="1" dirty="0" smtClean="0"/>
              <a:t>Partito socialdemocratico tedesco </a:t>
            </a:r>
            <a:r>
              <a:rPr lang="it-IT" sz="2800" dirty="0" smtClean="0"/>
              <a:t>del 1891)</a:t>
            </a:r>
            <a:endParaRPr lang="it-IT" sz="2800" dirty="0"/>
          </a:p>
        </p:txBody>
      </p:sp>
      <p:sp>
        <p:nvSpPr>
          <p:cNvPr id="3" name="Segnaposto contenuto 2"/>
          <p:cNvSpPr>
            <a:spLocks noGrp="1"/>
          </p:cNvSpPr>
          <p:nvPr>
            <p:ph idx="1"/>
          </p:nvPr>
        </p:nvSpPr>
        <p:spPr/>
        <p:txBody>
          <a:bodyPr>
            <a:normAutofit fontScale="85000" lnSpcReduction="20000"/>
          </a:bodyPr>
          <a:lstStyle/>
          <a:p>
            <a:pPr algn="just"/>
            <a:r>
              <a:rPr lang="it-IT" dirty="0" smtClean="0"/>
              <a:t>Il </a:t>
            </a:r>
            <a:r>
              <a:rPr lang="it-IT" u="sng" dirty="0" smtClean="0"/>
              <a:t>programma massimo </a:t>
            </a:r>
            <a:r>
              <a:rPr lang="it-IT" dirty="0" smtClean="0"/>
              <a:t>del movimento proletario riguarda il suo </a:t>
            </a:r>
            <a:r>
              <a:rPr lang="it-IT" b="1" dirty="0" smtClean="0"/>
              <a:t>fine </a:t>
            </a:r>
            <a:r>
              <a:rPr lang="it-IT" b="1" dirty="0"/>
              <a:t>ultimo </a:t>
            </a:r>
            <a:r>
              <a:rPr lang="it-IT" b="1" dirty="0" smtClean="0"/>
              <a:t> cioè la </a:t>
            </a:r>
            <a:r>
              <a:rPr lang="it-IT" b="1" dirty="0"/>
              <a:t>società senza </a:t>
            </a:r>
            <a:r>
              <a:rPr lang="it-IT" b="1" dirty="0" smtClean="0"/>
              <a:t>classi </a:t>
            </a:r>
            <a:r>
              <a:rPr lang="it-IT" dirty="0" smtClean="0"/>
              <a:t>e il regno dove ciascuno darà secondo le sue capacità e prenderà secondo i suoi bisogni. </a:t>
            </a:r>
            <a:r>
              <a:rPr lang="it-IT" dirty="0"/>
              <a:t>I</a:t>
            </a:r>
            <a:r>
              <a:rPr lang="it-IT" dirty="0" smtClean="0"/>
              <a:t>l </a:t>
            </a:r>
            <a:r>
              <a:rPr lang="it-IT" u="sng" dirty="0" smtClean="0"/>
              <a:t>programma minimo </a:t>
            </a:r>
            <a:r>
              <a:rPr lang="it-IT" dirty="0" smtClean="0"/>
              <a:t>attiene agli </a:t>
            </a:r>
            <a:r>
              <a:rPr lang="it-IT" dirty="0"/>
              <a:t>obiettivi immediati della </a:t>
            </a:r>
            <a:r>
              <a:rPr lang="it-IT" dirty="0" smtClean="0"/>
              <a:t>lotta, cioè le finalità che in quel dato momento storico era possibile raggiungere all’interno del sistema capitalistico per migliorare le condizioni del proletariato: </a:t>
            </a:r>
            <a:r>
              <a:rPr lang="it-IT" b="1" dirty="0" smtClean="0"/>
              <a:t>il suffragio </a:t>
            </a:r>
            <a:r>
              <a:rPr lang="it-IT" b="1" dirty="0"/>
              <a:t>universale</a:t>
            </a:r>
            <a:r>
              <a:rPr lang="it-IT" b="1" dirty="0" smtClean="0"/>
              <a:t>, la </a:t>
            </a:r>
            <a:r>
              <a:rPr lang="it-IT" b="1" dirty="0"/>
              <a:t>giornata lavorativa di 8 </a:t>
            </a:r>
            <a:r>
              <a:rPr lang="it-IT" b="1" dirty="0" smtClean="0"/>
              <a:t>ore etc</a:t>
            </a:r>
            <a:r>
              <a:rPr lang="it-IT" dirty="0" smtClean="0"/>
              <a:t>. Coloro che mantenevano una prospettiva rivoluzionaria (</a:t>
            </a:r>
            <a:r>
              <a:rPr lang="it-IT" b="1" dirty="0" smtClean="0"/>
              <a:t>Karl </a:t>
            </a:r>
            <a:r>
              <a:rPr lang="it-IT" b="1" dirty="0" err="1" smtClean="0"/>
              <a:t>Kautsky</a:t>
            </a:r>
            <a:r>
              <a:rPr lang="it-IT" b="1" dirty="0" smtClean="0"/>
              <a:t>)</a:t>
            </a:r>
            <a:r>
              <a:rPr lang="it-IT" dirty="0" smtClean="0"/>
              <a:t> adottano ambedue le prospettive che permettono loro di alimentare la lotta nel presente con obiettivi raggiungibili senza perdere la finalità ultima.</a:t>
            </a:r>
            <a:endParaRPr lang="it-IT" dirty="0"/>
          </a:p>
        </p:txBody>
      </p:sp>
    </p:spTree>
    <p:extLst>
      <p:ext uri="{BB962C8B-B14F-4D97-AF65-F5344CB8AC3E}">
        <p14:creationId xmlns:p14="http://schemas.microsoft.com/office/powerpoint/2010/main" val="1298392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Revisionismo </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dirty="0" smtClean="0"/>
              <a:t>Altri membri del </a:t>
            </a:r>
            <a:r>
              <a:rPr lang="it-IT" i="1" dirty="0" smtClean="0"/>
              <a:t>Partito socialdemocratico tedesco </a:t>
            </a:r>
            <a:r>
              <a:rPr lang="it-IT" dirty="0" smtClean="0"/>
              <a:t>e dell’</a:t>
            </a:r>
            <a:r>
              <a:rPr lang="it-IT" i="1" dirty="0" smtClean="0"/>
              <a:t>Internazionale,</a:t>
            </a:r>
            <a:r>
              <a:rPr lang="it-IT" dirty="0" smtClean="0"/>
              <a:t> guidati da </a:t>
            </a:r>
            <a:r>
              <a:rPr lang="it-IT" b="1" dirty="0" smtClean="0"/>
              <a:t>Eduard Bernstein, </a:t>
            </a:r>
            <a:r>
              <a:rPr lang="it-IT" dirty="0" smtClean="0"/>
              <a:t>intendono invece rivedere la teoria marxiana, visto che il crollo del capitalismo previsto dai testi del filosofo di Treviri non è avvenuto. Nello scritto </a:t>
            </a:r>
            <a:r>
              <a:rPr lang="it-IT" i="1" dirty="0"/>
              <a:t>I presupposti del socialismo e i compiti della </a:t>
            </a:r>
            <a:r>
              <a:rPr lang="it-IT" i="1" dirty="0" smtClean="0"/>
              <a:t>socialdemocrazia </a:t>
            </a:r>
            <a:r>
              <a:rPr lang="it-IT" dirty="0" smtClean="0"/>
              <a:t>(1899), Bernstein sosteneva una via al socialismo che doveva compiersi attraverso </a:t>
            </a:r>
            <a:r>
              <a:rPr lang="it-IT" b="1" dirty="0" smtClean="0"/>
              <a:t>riforme</a:t>
            </a:r>
            <a:r>
              <a:rPr lang="it-IT" dirty="0" smtClean="0"/>
              <a:t> per rendere il capitalismo più giusto e redistribuire le ricchezze prodotte dal sistema della proprietà. Questo sarebbe stato possibile grazie ad una progressiva </a:t>
            </a:r>
            <a:r>
              <a:rPr lang="it-IT" b="1" dirty="0" smtClean="0"/>
              <a:t>democratizzazione del capitalismo </a:t>
            </a:r>
            <a:r>
              <a:rPr lang="it-IT" dirty="0" smtClean="0"/>
              <a:t>da attuarsi anzitutto attraverso il suffragio universale. Così DENTRO il sistema capitalistico si sarebbe prodotto un movimento di riforme capace di ovviare alle ingiustizie denunciate da parte socialista. Tale dottrina che modificava su un punto importante il pensiero politico di </a:t>
            </a:r>
            <a:r>
              <a:rPr lang="it-IT" dirty="0" err="1" smtClean="0"/>
              <a:t>Marx</a:t>
            </a:r>
            <a:r>
              <a:rPr lang="it-IT" dirty="0" smtClean="0"/>
              <a:t> fu chiamata </a:t>
            </a:r>
            <a:r>
              <a:rPr lang="it-IT" b="1" dirty="0" smtClean="0"/>
              <a:t>REVISIONISTA</a:t>
            </a:r>
            <a:r>
              <a:rPr lang="it-IT" dirty="0" smtClean="0"/>
              <a:t> e fortemente avversata dall’ala rivoluzionaria del movimento operaio. </a:t>
            </a:r>
            <a:endParaRPr lang="it-IT" i="1" dirty="0"/>
          </a:p>
        </p:txBody>
      </p:sp>
    </p:spTree>
    <p:extLst>
      <p:ext uri="{BB962C8B-B14F-4D97-AF65-F5344CB8AC3E}">
        <p14:creationId xmlns:p14="http://schemas.microsoft.com/office/powerpoint/2010/main" val="2971530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fine della Seconda internazionale</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dirty="0" smtClean="0"/>
              <a:t>La </a:t>
            </a:r>
            <a:r>
              <a:rPr lang="it-IT" i="1" dirty="0" smtClean="0"/>
              <a:t>Seconda internazionale </a:t>
            </a:r>
            <a:r>
              <a:rPr lang="it-IT" dirty="0" smtClean="0"/>
              <a:t>entra in crisi allo scoppio del primo conflitto mondiale (1914-18). Infatti il presupposto dell’internazionalismo socialista era che le guerre degli Stati non erano altro che scontri a difesa o a promozione degli interessi delle </a:t>
            </a:r>
            <a:r>
              <a:rPr lang="it-IT" i="1" dirty="0" smtClean="0"/>
              <a:t>élites</a:t>
            </a:r>
            <a:r>
              <a:rPr lang="it-IT" dirty="0" smtClean="0"/>
              <a:t> dominanti presenti negli Stati stessi. Il proletariato era considerato </a:t>
            </a:r>
            <a:r>
              <a:rPr lang="it-IT" b="1" dirty="0" smtClean="0"/>
              <a:t>carne da cannone </a:t>
            </a:r>
            <a:r>
              <a:rPr lang="it-IT" dirty="0" smtClean="0"/>
              <a:t>e l’esito del conflitto era quello di consolidare al potere i suoi oppressori. Viceversa in molti settori del </a:t>
            </a:r>
            <a:r>
              <a:rPr lang="it-IT" i="1" dirty="0" smtClean="0"/>
              <a:t>Partito socialdemocratico tedesco </a:t>
            </a:r>
            <a:r>
              <a:rPr lang="it-IT" dirty="0" smtClean="0"/>
              <a:t>e all’interno di altri partiti socialisti europei si era giunti alla conclusione che nel conflitto la collaborazione con lo sforzo bellico del proprio paese dovesse avere il primato sulla prospettiva internazionalista. Alcuni sostenevano infatti che fosse proprio la guerra con i suoi sconvolgimenti a poter decretare la fine del sistema capitalistico (</a:t>
            </a:r>
            <a:r>
              <a:rPr lang="it-IT" b="1" dirty="0" smtClean="0"/>
              <a:t>guerra rivoluzionaria</a:t>
            </a:r>
            <a:r>
              <a:rPr lang="it-IT" dirty="0" smtClean="0"/>
              <a:t>) e dunque che alla guerra bisognasse partecipare. Di qui un conflitto che dilania profondamente le varie componenti dell’internazionale e ne decreta lo </a:t>
            </a:r>
            <a:r>
              <a:rPr lang="it-IT" b="1" dirty="0" smtClean="0"/>
              <a:t>scioglimento ufficiale nel 1916</a:t>
            </a:r>
            <a:r>
              <a:rPr lang="it-IT" dirty="0" smtClean="0"/>
              <a:t>.</a:t>
            </a:r>
            <a:endParaRPr lang="it-IT" dirty="0"/>
          </a:p>
        </p:txBody>
      </p:sp>
    </p:spTree>
    <p:extLst>
      <p:ext uri="{BB962C8B-B14F-4D97-AF65-F5344CB8AC3E}">
        <p14:creationId xmlns:p14="http://schemas.microsoft.com/office/powerpoint/2010/main" val="12435040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Terza internazionale a guida sovietica</a:t>
            </a:r>
            <a:endParaRPr lang="it-IT" dirty="0"/>
          </a:p>
        </p:txBody>
      </p:sp>
      <p:sp>
        <p:nvSpPr>
          <p:cNvPr id="3" name="Segnaposto contenuto 2"/>
          <p:cNvSpPr>
            <a:spLocks noGrp="1"/>
          </p:cNvSpPr>
          <p:nvPr>
            <p:ph idx="1"/>
          </p:nvPr>
        </p:nvSpPr>
        <p:spPr/>
        <p:txBody>
          <a:bodyPr>
            <a:noAutofit/>
          </a:bodyPr>
          <a:lstStyle/>
          <a:p>
            <a:pPr algn="just"/>
            <a:r>
              <a:rPr lang="it-IT" sz="2000" dirty="0" smtClean="0"/>
              <a:t>Nel 1919 con sede a Mosca nasce una federazione dei partiti comunisti mondiali (sono 37 i partiti coinvolti) che promuove sotto </a:t>
            </a:r>
            <a:r>
              <a:rPr lang="it-IT" sz="2000" b="1" dirty="0" smtClean="0"/>
              <a:t>l’egemonia del </a:t>
            </a:r>
            <a:r>
              <a:rPr lang="it-IT" sz="2000" b="1" i="1" dirty="0" smtClean="0"/>
              <a:t>Partito comunista </a:t>
            </a:r>
            <a:r>
              <a:rPr lang="it-IT" sz="2000" b="1" dirty="0" smtClean="0"/>
              <a:t>russo </a:t>
            </a:r>
            <a:r>
              <a:rPr lang="it-IT" sz="2000" dirty="0" smtClean="0"/>
              <a:t>(PCUS) l’idea di una rivoluzione che doveva avere come baricentro espansivo </a:t>
            </a:r>
            <a:r>
              <a:rPr lang="it-IT" sz="2000" i="1" dirty="0" smtClean="0"/>
              <a:t>l’Unione sovietica</a:t>
            </a:r>
            <a:r>
              <a:rPr lang="it-IT" sz="2000" dirty="0" smtClean="0"/>
              <a:t>. Il progetto era quella di </a:t>
            </a:r>
            <a:r>
              <a:rPr lang="it-IT" sz="2000" b="1" dirty="0" smtClean="0"/>
              <a:t>estendere l’esperienza dei </a:t>
            </a:r>
            <a:r>
              <a:rPr lang="it-IT" sz="2000" b="1" i="1" dirty="0" smtClean="0"/>
              <a:t>soviet</a:t>
            </a:r>
            <a:r>
              <a:rPr lang="it-IT" sz="2000" b="1" dirty="0" smtClean="0"/>
              <a:t> </a:t>
            </a:r>
            <a:r>
              <a:rPr lang="it-IT" sz="2000" dirty="0" smtClean="0"/>
              <a:t>(assemblee di operai che costituivano l’ossatura del sistema di dittatura del proletariato instaurato in Russia attraverso il partito comunista) a tutti i paesi. Di fronte </a:t>
            </a:r>
            <a:r>
              <a:rPr lang="it-IT" sz="2000" b="1" dirty="0" smtClean="0"/>
              <a:t>all’evoluzione della situazione internazionale</a:t>
            </a:r>
            <a:r>
              <a:rPr lang="it-IT" sz="2000" dirty="0" smtClean="0"/>
              <a:t>, il successore di Lenin al potere in Russia (</a:t>
            </a:r>
            <a:r>
              <a:rPr lang="it-IT" sz="2000" b="1" dirty="0" smtClean="0"/>
              <a:t>Stalin</a:t>
            </a:r>
            <a:r>
              <a:rPr lang="it-IT" sz="2000" dirty="0" smtClean="0"/>
              <a:t>) promuove l’idea del «</a:t>
            </a:r>
            <a:r>
              <a:rPr lang="it-IT" sz="2000" b="1" dirty="0" smtClean="0"/>
              <a:t>socialismo in un solo paese</a:t>
            </a:r>
            <a:r>
              <a:rPr lang="it-IT" sz="2000" dirty="0" smtClean="0"/>
              <a:t>», secondo la quale i partiti comunisti mondiali dovevano sottostare ad una strategia che </a:t>
            </a:r>
            <a:r>
              <a:rPr lang="it-IT" sz="2000" b="1" dirty="0" smtClean="0"/>
              <a:t>alimentava l’influenza dell’URSS come grande potenza</a:t>
            </a:r>
            <a:r>
              <a:rPr lang="it-IT" sz="2000" dirty="0" smtClean="0"/>
              <a:t>, perché questo era il modo di difendere gli interessi del proletariato di tutti i paesi. Contrariamente a quanto aveva affermato </a:t>
            </a:r>
            <a:r>
              <a:rPr lang="it-IT" sz="2000" dirty="0" err="1" smtClean="0"/>
              <a:t>Marx</a:t>
            </a:r>
            <a:r>
              <a:rPr lang="it-IT" sz="2000" dirty="0" smtClean="0"/>
              <a:t>, si trattava dunque di un politica di potenza tradizionale, sostenuta da ragioni apparentemente socialiste.</a:t>
            </a:r>
            <a:endParaRPr lang="it-IT" sz="2000" i="1" dirty="0"/>
          </a:p>
        </p:txBody>
      </p:sp>
    </p:spTree>
    <p:extLst>
      <p:ext uri="{BB962C8B-B14F-4D97-AF65-F5344CB8AC3E}">
        <p14:creationId xmlns:p14="http://schemas.microsoft.com/office/powerpoint/2010/main" val="21480578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Terza internazionale e i fascismi</a:t>
            </a:r>
            <a:endParaRPr lang="it-IT" dirty="0"/>
          </a:p>
        </p:txBody>
      </p:sp>
      <p:sp>
        <p:nvSpPr>
          <p:cNvPr id="3" name="Segnaposto contenuto 2"/>
          <p:cNvSpPr>
            <a:spLocks noGrp="1"/>
          </p:cNvSpPr>
          <p:nvPr>
            <p:ph idx="1"/>
          </p:nvPr>
        </p:nvSpPr>
        <p:spPr/>
        <p:txBody>
          <a:bodyPr>
            <a:noAutofit/>
          </a:bodyPr>
          <a:lstStyle/>
          <a:p>
            <a:pPr algn="just"/>
            <a:r>
              <a:rPr lang="it-IT" sz="1700" dirty="0" smtClean="0"/>
              <a:t>La </a:t>
            </a:r>
            <a:r>
              <a:rPr lang="it-IT" sz="1700" i="1" dirty="0" smtClean="0"/>
              <a:t>Terza internazionale </a:t>
            </a:r>
            <a:r>
              <a:rPr lang="it-IT" sz="1700" dirty="0" smtClean="0"/>
              <a:t>deve affrontare il problema dei fascismi, i più formidabili avversari dell’avanzata bolscevica in Europa. Infatti il </a:t>
            </a:r>
            <a:r>
              <a:rPr lang="it-IT" sz="1700" b="1" dirty="0" smtClean="0"/>
              <a:t>fascismo </a:t>
            </a:r>
            <a:r>
              <a:rPr lang="it-IT" sz="1700" dirty="0" smtClean="0"/>
              <a:t>nasce come costola dell’ala massimalista e rivoluzionaria del movimento operaio (Benito Mussolini era il personaggio di spicco di questa corrente) e </a:t>
            </a:r>
            <a:r>
              <a:rPr lang="it-IT" sz="1700" b="1" dirty="0" smtClean="0"/>
              <a:t>intende dare soddisfazione alle esigenze del proletariato, non negando, bensì esaltando le componenti nazionali</a:t>
            </a:r>
            <a:r>
              <a:rPr lang="it-IT" sz="1700" dirty="0" smtClean="0"/>
              <a:t>. Queste ultime dovevano portare all’emancipazione del proletariato il contributo della specifica cultura e tradizione di ogni singolo paese, evitando ogni irrealistica e antieconomica collettivizzazione della produzione, ma ponendo  il lavoratore al centro del processo produttivo con un protagonismo che doveva essere riconosciuto ed esaltato da tutta la nazione (in prospettiva interclassista). Il dinamismo politico dei fascismi, il loro puntare sul quell’esperienza intensamente democratica che era stata il cameratismo delle trincee, mette in crisi le organizzazioni ufficiali del socialismo sul loro stesso terreno. Dentro questa crisi nasce </a:t>
            </a:r>
            <a:r>
              <a:rPr lang="it-IT" sz="1700" b="1" dirty="0" smtClean="0"/>
              <a:t>l’interpretazione difensiva </a:t>
            </a:r>
            <a:r>
              <a:rPr lang="it-IT" sz="1700" dirty="0" smtClean="0"/>
              <a:t>secondo la quale il fascismo sarebbe stato il regime che afferma in modo violento gli interessi delle classi imprenditoriali, ossia la punta di diamante del capitalismo internazionale, impaurito dall’avanzata del movimento operaio e quindi disposto a rinunciare al regime parlamentare per affidarsi a una dittatura.</a:t>
            </a:r>
            <a:endParaRPr lang="it-IT" sz="1700" dirty="0"/>
          </a:p>
        </p:txBody>
      </p:sp>
    </p:spTree>
    <p:extLst>
      <p:ext uri="{BB962C8B-B14F-4D97-AF65-F5344CB8AC3E}">
        <p14:creationId xmlns:p14="http://schemas.microsoft.com/office/powerpoint/2010/main" val="21689597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fine del COMINTERN</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La </a:t>
            </a:r>
            <a:r>
              <a:rPr lang="it-IT" i="1" dirty="0" smtClean="0"/>
              <a:t>Terza internazionale </a:t>
            </a:r>
            <a:r>
              <a:rPr lang="it-IT" dirty="0" smtClean="0"/>
              <a:t>chiamata anche </a:t>
            </a:r>
            <a:r>
              <a:rPr lang="it-IT" dirty="0" err="1"/>
              <a:t>C</a:t>
            </a:r>
            <a:r>
              <a:rPr lang="it-IT" dirty="0" err="1" smtClean="0"/>
              <a:t>omintern</a:t>
            </a:r>
            <a:r>
              <a:rPr lang="it-IT" dirty="0" smtClean="0"/>
              <a:t> come sigla di abbreviazione del suo nome tedesco (</a:t>
            </a:r>
            <a:r>
              <a:rPr lang="it-IT" i="1" dirty="0" err="1" smtClean="0"/>
              <a:t>Kommunistiche</a:t>
            </a:r>
            <a:r>
              <a:rPr lang="it-IT" i="1" dirty="0" smtClean="0"/>
              <a:t> </a:t>
            </a:r>
            <a:r>
              <a:rPr lang="it-IT" i="1" dirty="0" err="1" smtClean="0"/>
              <a:t>Internationale</a:t>
            </a:r>
            <a:r>
              <a:rPr lang="it-IT" dirty="0" smtClean="0"/>
              <a:t>), sprofonda in una grave crisi a causa </a:t>
            </a:r>
            <a:r>
              <a:rPr lang="it-IT" b="1" dirty="0" smtClean="0"/>
              <a:t>dell’ondivaga strategia dell’URSS nei confronti della Germania di Hitler </a:t>
            </a:r>
            <a:r>
              <a:rPr lang="it-IT" dirty="0" smtClean="0"/>
              <a:t>(già precedentemente avversata e </a:t>
            </a:r>
            <a:r>
              <a:rPr lang="it-IT" dirty="0" err="1" smtClean="0"/>
              <a:t>stigamtizzata</a:t>
            </a:r>
            <a:r>
              <a:rPr lang="it-IT" dirty="0" smtClean="0"/>
              <a:t>). </a:t>
            </a:r>
          </a:p>
          <a:p>
            <a:pPr algn="just"/>
            <a:r>
              <a:rPr lang="it-IT" dirty="0" smtClean="0"/>
              <a:t>Dopo il 1943 e il decisivo passaggio dell’Unione Sovietica al fronte alleato, si dispone il suo scioglimento come </a:t>
            </a:r>
            <a:r>
              <a:rPr lang="it-IT" b="1" dirty="0" smtClean="0"/>
              <a:t>atto di buona volontà e di conciliazione</a:t>
            </a:r>
            <a:r>
              <a:rPr lang="it-IT" dirty="0" smtClean="0"/>
              <a:t> con le potenze capitaliste al fianco delle quali l’Unione sovietica si era schierata dopo le fine del patto Molotov-</a:t>
            </a:r>
            <a:r>
              <a:rPr lang="it-IT" dirty="0" err="1" smtClean="0"/>
              <a:t>Ribbentrop</a:t>
            </a:r>
            <a:r>
              <a:rPr lang="it-IT" dirty="0" smtClean="0"/>
              <a:t>.</a:t>
            </a:r>
            <a:endParaRPr lang="it-IT" dirty="0"/>
          </a:p>
        </p:txBody>
      </p:sp>
    </p:spTree>
    <p:extLst>
      <p:ext uri="{BB962C8B-B14F-4D97-AF65-F5344CB8AC3E}">
        <p14:creationId xmlns:p14="http://schemas.microsoft.com/office/powerpoint/2010/main" val="4042965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I socialisti prima di </a:t>
            </a:r>
            <a:r>
              <a:rPr lang="it-IT" sz="3200" dirty="0" err="1" smtClean="0"/>
              <a:t>Marx</a:t>
            </a:r>
            <a:r>
              <a:rPr lang="it-IT" sz="3200" dirty="0" smtClean="0"/>
              <a:t>: Henri de Saint Simon (1760-1825): </a:t>
            </a:r>
            <a:r>
              <a:rPr lang="it-IT" sz="3200" b="1" dirty="0" smtClean="0"/>
              <a:t>la scienza emancipa l’uomo</a:t>
            </a:r>
            <a:endParaRPr lang="it-IT" sz="3200" b="1" dirty="0"/>
          </a:p>
        </p:txBody>
      </p:sp>
      <p:sp>
        <p:nvSpPr>
          <p:cNvPr id="3" name="Segnaposto contenuto 2"/>
          <p:cNvSpPr>
            <a:spLocks noGrp="1"/>
          </p:cNvSpPr>
          <p:nvPr>
            <p:ph idx="1"/>
          </p:nvPr>
        </p:nvSpPr>
        <p:spPr/>
        <p:txBody>
          <a:bodyPr>
            <a:normAutofit fontScale="70000" lnSpcReduction="20000"/>
          </a:bodyPr>
          <a:lstStyle/>
          <a:p>
            <a:pPr algn="just"/>
            <a:r>
              <a:rPr lang="it-IT" sz="3300" dirty="0" smtClean="0"/>
              <a:t>Saint Simon ha grande fiducia nella </a:t>
            </a:r>
            <a:r>
              <a:rPr lang="it-IT" sz="3300" b="1" dirty="0" smtClean="0"/>
              <a:t>possibilità </a:t>
            </a:r>
            <a:r>
              <a:rPr lang="it-IT" sz="3300" b="1" dirty="0" err="1" smtClean="0"/>
              <a:t>emancipative</a:t>
            </a:r>
            <a:r>
              <a:rPr lang="it-IT" sz="3300" b="1" dirty="0" smtClean="0"/>
              <a:t> della scienza</a:t>
            </a:r>
            <a:r>
              <a:rPr lang="it-IT" sz="3300" dirty="0" smtClean="0"/>
              <a:t>. Agli scienziati bisognerebbe affidare nella società il potere spirituale (supremo) e agli industriali il potere politico (derivato). La scienza è infatti condizione per il progresso della tecnica e il miglioramento della produzione. </a:t>
            </a:r>
          </a:p>
          <a:p>
            <a:pPr algn="just"/>
            <a:r>
              <a:rPr lang="it-IT" sz="3300" dirty="0" smtClean="0"/>
              <a:t>La politica, condotta da scienziati e dai produttori, deve diventare </a:t>
            </a:r>
            <a:r>
              <a:rPr lang="it-IT" sz="3300" b="1" dirty="0" smtClean="0"/>
              <a:t>scienza della produzione</a:t>
            </a:r>
            <a:r>
              <a:rPr lang="it-IT" sz="3300" dirty="0" smtClean="0"/>
              <a:t>. Tutti i problemi della società sono problemi risolvibili perché sono questioni di </a:t>
            </a:r>
            <a:r>
              <a:rPr lang="it-IT" sz="3300" b="1" dirty="0" smtClean="0"/>
              <a:t>ottimizzazione dell’organizzazione e della produzione di ben</a:t>
            </a:r>
            <a:r>
              <a:rPr lang="it-IT" sz="3300" dirty="0" smtClean="0"/>
              <a:t>i affinché l’umanità sia emancipata dal bisogno.</a:t>
            </a:r>
          </a:p>
          <a:p>
            <a:pPr algn="just"/>
            <a:r>
              <a:rPr lang="it-IT" sz="3300" dirty="0" smtClean="0"/>
              <a:t>La scienza, che giunge a </a:t>
            </a:r>
            <a:r>
              <a:rPr lang="it-IT" sz="3300" b="1" dirty="0" smtClean="0"/>
              <a:t>verità da tutti condivisibili </a:t>
            </a:r>
            <a:r>
              <a:rPr lang="it-IT" sz="3300" dirty="0" smtClean="0"/>
              <a:t>e per tutti uguali, fonda anche una fratellanza universale che sarà in grado di produrre il </a:t>
            </a:r>
            <a:r>
              <a:rPr lang="it-IT" sz="3300" b="1" dirty="0" smtClean="0"/>
              <a:t>maggior benessere per il maggior numero di persone</a:t>
            </a:r>
            <a:r>
              <a:rPr lang="it-IT" dirty="0" smtClean="0"/>
              <a:t>.</a:t>
            </a:r>
            <a:endParaRPr lang="it-IT" dirty="0"/>
          </a:p>
        </p:txBody>
      </p:sp>
    </p:spTree>
    <p:extLst>
      <p:ext uri="{BB962C8B-B14F-4D97-AF65-F5344CB8AC3E}">
        <p14:creationId xmlns:p14="http://schemas.microsoft.com/office/powerpoint/2010/main" val="4263059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260648"/>
            <a:ext cx="8229600" cy="1143000"/>
          </a:xfrm>
        </p:spPr>
        <p:txBody>
          <a:bodyPr>
            <a:normAutofit/>
          </a:bodyPr>
          <a:lstStyle/>
          <a:p>
            <a:r>
              <a:rPr lang="it-IT" sz="3200" dirty="0" smtClean="0"/>
              <a:t>I socialisti prima di </a:t>
            </a:r>
            <a:r>
              <a:rPr lang="it-IT" sz="3200" dirty="0" err="1" smtClean="0"/>
              <a:t>Marx</a:t>
            </a:r>
            <a:r>
              <a:rPr lang="it-IT" sz="3200" dirty="0" smtClean="0"/>
              <a:t>: Charles Fourier (1772-1837). </a:t>
            </a:r>
            <a:r>
              <a:rPr lang="it-IT" sz="3200" b="1" dirty="0" smtClean="0"/>
              <a:t>Liberare e coltivare le passioni</a:t>
            </a:r>
            <a:endParaRPr lang="it-IT" sz="3200" b="1" dirty="0"/>
          </a:p>
        </p:txBody>
      </p:sp>
      <p:sp>
        <p:nvSpPr>
          <p:cNvPr id="3" name="Segnaposto contenuto 2"/>
          <p:cNvSpPr>
            <a:spLocks noGrp="1"/>
          </p:cNvSpPr>
          <p:nvPr>
            <p:ph idx="1"/>
          </p:nvPr>
        </p:nvSpPr>
        <p:spPr/>
        <p:txBody>
          <a:bodyPr>
            <a:normAutofit fontScale="85000" lnSpcReduction="20000"/>
          </a:bodyPr>
          <a:lstStyle/>
          <a:p>
            <a:pPr algn="just"/>
            <a:r>
              <a:rPr lang="it-IT" dirty="0" smtClean="0"/>
              <a:t>La civiltà attuale </a:t>
            </a:r>
            <a:r>
              <a:rPr lang="it-IT" b="1" dirty="0" smtClean="0"/>
              <a:t>accresce la miseria </a:t>
            </a:r>
            <a:r>
              <a:rPr lang="it-IT" dirty="0" smtClean="0"/>
              <a:t>con i suoi meccanismi economici di sfruttamento – per es. nelle catene distributive in cui le merci passando di mano in mano, aumentano di prezzo ma non di valore – e </a:t>
            </a:r>
            <a:r>
              <a:rPr lang="it-IT" b="1" dirty="0" smtClean="0"/>
              <a:t>reprime le passioni </a:t>
            </a:r>
            <a:r>
              <a:rPr lang="it-IT" dirty="0" smtClean="0"/>
              <a:t>generando ipocrisia.</a:t>
            </a:r>
          </a:p>
          <a:p>
            <a:pPr algn="just"/>
            <a:r>
              <a:rPr lang="it-IT" dirty="0" smtClean="0"/>
              <a:t>Bisogna riorganizzare la società sulla base di unità produttive: i cosiddetti </a:t>
            </a:r>
            <a:r>
              <a:rPr lang="it-IT" b="1" dirty="0" smtClean="0"/>
              <a:t>Falansteri</a:t>
            </a:r>
            <a:r>
              <a:rPr lang="it-IT" dirty="0" smtClean="0"/>
              <a:t> in cui l’organizzazione ottimale della produzione e la libertà più ampia di ricercare il soddisfacimento delle proprie passioni, fondano la comunità degli uomini. Una comunità in cui ciascuno realizza i propri desideri attraverso i beni prodotti in comune e goduti secondo le inclinazioni di ciascuno.</a:t>
            </a:r>
            <a:endParaRPr lang="it-IT" dirty="0"/>
          </a:p>
        </p:txBody>
      </p:sp>
    </p:spTree>
    <p:extLst>
      <p:ext uri="{BB962C8B-B14F-4D97-AF65-F5344CB8AC3E}">
        <p14:creationId xmlns:p14="http://schemas.microsoft.com/office/powerpoint/2010/main" val="3141670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socialisti prima di </a:t>
            </a:r>
            <a:r>
              <a:rPr lang="it-IT" dirty="0" err="1" smtClean="0"/>
              <a:t>Marx</a:t>
            </a:r>
            <a:r>
              <a:rPr lang="it-IT" dirty="0" smtClean="0"/>
              <a:t>: Robert Owen (1771-1858): </a:t>
            </a:r>
            <a:r>
              <a:rPr lang="it-IT" b="1" dirty="0" smtClean="0"/>
              <a:t>l’intero frutto del lavoro</a:t>
            </a:r>
            <a:endParaRPr lang="it-IT" b="1" dirty="0"/>
          </a:p>
        </p:txBody>
      </p:sp>
      <p:sp>
        <p:nvSpPr>
          <p:cNvPr id="3" name="Segnaposto contenuto 2"/>
          <p:cNvSpPr>
            <a:spLocks noGrp="1"/>
          </p:cNvSpPr>
          <p:nvPr>
            <p:ph idx="1"/>
          </p:nvPr>
        </p:nvSpPr>
        <p:spPr/>
        <p:txBody>
          <a:bodyPr>
            <a:normAutofit fontScale="77500" lnSpcReduction="20000"/>
          </a:bodyPr>
          <a:lstStyle/>
          <a:p>
            <a:pPr algn="just"/>
            <a:r>
              <a:rPr lang="it-IT" b="1" dirty="0" smtClean="0"/>
              <a:t>Il lavoro che un operaio compie per produrre un bene deve essere l’unico criterio per definire il valore del bene stesso. </a:t>
            </a:r>
            <a:r>
              <a:rPr lang="it-IT" dirty="0" smtClean="0"/>
              <a:t>L’operaio non deve essere pagato da altri, perché altri, guadagnando tenderanno o a pagarlo meno del dovuto o ad aumentare artatamente il prezzo del bene prodotto: </a:t>
            </a:r>
            <a:r>
              <a:rPr lang="it-IT" b="1" dirty="0" smtClean="0"/>
              <a:t>all’operaio deve andare l’intero frutto del suo lavoro</a:t>
            </a:r>
            <a:r>
              <a:rPr lang="it-IT" dirty="0" smtClean="0"/>
              <a:t>. In particolare sarà la </a:t>
            </a:r>
            <a:r>
              <a:rPr lang="it-IT" b="1" dirty="0" smtClean="0"/>
              <a:t>comunità di lavoro</a:t>
            </a:r>
            <a:r>
              <a:rPr lang="it-IT" dirty="0" smtClean="0"/>
              <a:t> (un gruppo di operai riuniti in un’azienda) ad incamerare l’intero frutto del lavoro, e sarà il luogo dove gli uomini imparano a lavorare assieme, a capire le esigenze degli altri e a soddisfare in modo giusto le proprie senza svantaggiare il prossimo</a:t>
            </a:r>
            <a:r>
              <a:rPr lang="it-IT" b="1" dirty="0" smtClean="0"/>
              <a:t>. La società dovrà essere la risultante dell’unione di diverse e molteplici comunità di lavoro </a:t>
            </a:r>
            <a:r>
              <a:rPr lang="it-IT" dirty="0" smtClean="0"/>
              <a:t>interamente autogestite dagli operai.</a:t>
            </a:r>
            <a:endParaRPr lang="it-IT" dirty="0"/>
          </a:p>
        </p:txBody>
      </p:sp>
    </p:spTree>
    <p:extLst>
      <p:ext uri="{BB962C8B-B14F-4D97-AF65-F5344CB8AC3E}">
        <p14:creationId xmlns:p14="http://schemas.microsoft.com/office/powerpoint/2010/main" val="936788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60648"/>
            <a:ext cx="8229600" cy="1143000"/>
          </a:xfrm>
        </p:spPr>
        <p:txBody>
          <a:bodyPr>
            <a:normAutofit/>
          </a:bodyPr>
          <a:lstStyle/>
          <a:p>
            <a:r>
              <a:rPr lang="it-IT" sz="3200" dirty="0" smtClean="0"/>
              <a:t>I socialisti prima di </a:t>
            </a:r>
            <a:r>
              <a:rPr lang="it-IT" sz="3200" dirty="0" err="1" smtClean="0"/>
              <a:t>Marx</a:t>
            </a:r>
            <a:r>
              <a:rPr lang="it-IT" sz="3200" dirty="0" smtClean="0"/>
              <a:t>: Pierre-Joseph </a:t>
            </a:r>
            <a:r>
              <a:rPr lang="it-IT" sz="3200" dirty="0" err="1" smtClean="0"/>
              <a:t>Proudhon</a:t>
            </a:r>
            <a:r>
              <a:rPr lang="it-IT" sz="3200" dirty="0" smtClean="0"/>
              <a:t> (1809-1865): </a:t>
            </a:r>
            <a:r>
              <a:rPr lang="it-IT" sz="3200" b="1" dirty="0" smtClean="0"/>
              <a:t>la proprietà è un furto</a:t>
            </a:r>
            <a:endParaRPr lang="it-IT" sz="3200" b="1" dirty="0"/>
          </a:p>
        </p:txBody>
      </p:sp>
      <p:sp>
        <p:nvSpPr>
          <p:cNvPr id="3" name="Segnaposto contenuto 2"/>
          <p:cNvSpPr>
            <a:spLocks noGrp="1"/>
          </p:cNvSpPr>
          <p:nvPr>
            <p:ph idx="1"/>
          </p:nvPr>
        </p:nvSpPr>
        <p:spPr/>
        <p:txBody>
          <a:bodyPr>
            <a:normAutofit fontScale="92500" lnSpcReduction="20000"/>
          </a:bodyPr>
          <a:lstStyle/>
          <a:p>
            <a:pPr algn="just"/>
            <a:r>
              <a:rPr lang="it-IT" dirty="0" smtClean="0"/>
              <a:t>Per </a:t>
            </a:r>
            <a:r>
              <a:rPr lang="it-IT" dirty="0" err="1" smtClean="0"/>
              <a:t>Prodhon</a:t>
            </a:r>
            <a:r>
              <a:rPr lang="it-IT" dirty="0" smtClean="0"/>
              <a:t> </a:t>
            </a:r>
            <a:r>
              <a:rPr lang="it-IT" b="1" dirty="0" smtClean="0"/>
              <a:t>la proprietà è un furto </a:t>
            </a:r>
            <a:r>
              <a:rPr lang="it-IT" dirty="0" smtClean="0"/>
              <a:t>in</a:t>
            </a:r>
            <a:r>
              <a:rPr lang="it-IT" b="1" dirty="0" smtClean="0"/>
              <a:t> </a:t>
            </a:r>
            <a:r>
              <a:rPr lang="it-IT" dirty="0" smtClean="0"/>
              <a:t>quanto è incameramento e appropriazione del lavoro altrui: infatti nell’organizzazione attuale il capitalista si appropria del valore prodotto dalla cooperazione degli operai, per poi rivenderlo. Siccome</a:t>
            </a:r>
            <a:r>
              <a:rPr lang="it-IT" b="1" dirty="0" smtClean="0"/>
              <a:t> il valore di mercato di un prodotto corrisponde alla quantità di lavoro impiegata da un operaio a produrlo</a:t>
            </a:r>
            <a:r>
              <a:rPr lang="it-IT" dirty="0" smtClean="0"/>
              <a:t>, il capitalista per guadagnarci dovrà pagare l’operaio meno di quanto egli meriti per il suo lavoro. Ciò fonda una radicale ingiustizia. </a:t>
            </a:r>
            <a:endParaRPr lang="it-IT" b="1" dirty="0"/>
          </a:p>
        </p:txBody>
      </p:sp>
    </p:spTree>
    <p:extLst>
      <p:ext uri="{BB962C8B-B14F-4D97-AF65-F5344CB8AC3E}">
        <p14:creationId xmlns:p14="http://schemas.microsoft.com/office/powerpoint/2010/main" val="4195828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Pierre-Joseph </a:t>
            </a:r>
            <a:r>
              <a:rPr lang="it-IT" dirty="0" err="1" smtClean="0"/>
              <a:t>Proudhon</a:t>
            </a:r>
            <a:r>
              <a:rPr lang="it-IT" dirty="0" smtClean="0"/>
              <a:t>: </a:t>
            </a:r>
            <a:r>
              <a:rPr lang="it-IT" b="1" dirty="0" smtClean="0"/>
              <a:t>la proprietà è libertà</a:t>
            </a:r>
            <a:endParaRPr lang="it-IT" b="1" dirty="0"/>
          </a:p>
        </p:txBody>
      </p:sp>
      <p:sp>
        <p:nvSpPr>
          <p:cNvPr id="3" name="Segnaposto contenuto 2"/>
          <p:cNvSpPr>
            <a:spLocks noGrp="1"/>
          </p:cNvSpPr>
          <p:nvPr>
            <p:ph idx="1"/>
          </p:nvPr>
        </p:nvSpPr>
        <p:spPr/>
        <p:txBody>
          <a:bodyPr>
            <a:normAutofit fontScale="92500" lnSpcReduction="10000"/>
          </a:bodyPr>
          <a:lstStyle/>
          <a:p>
            <a:pPr algn="just"/>
            <a:r>
              <a:rPr lang="it-IT" dirty="0"/>
              <a:t>Per evitarla è necessario che la proprietà dei prodotti sia ricondotta ai lavoratori, i quali devono anche poter </a:t>
            </a:r>
            <a:r>
              <a:rPr lang="it-IT" b="1" dirty="0"/>
              <a:t>possedere</a:t>
            </a:r>
            <a:r>
              <a:rPr lang="it-IT" dirty="0"/>
              <a:t> i mezzi di cui fruiscono per produrre. In questo senso la proprietà, come strumento di lavoro di cui l’operaio fruisce e appropriazione dei prodotti, è del tutto accettabile </a:t>
            </a:r>
            <a:r>
              <a:rPr lang="it-IT" b="1" dirty="0"/>
              <a:t>(la proprietà è libertà).</a:t>
            </a:r>
          </a:p>
          <a:p>
            <a:pPr algn="just"/>
            <a:r>
              <a:rPr lang="it-IT" dirty="0"/>
              <a:t>Dal punto di vista politico tende ad una concezione che rifiuta il potere e inclina verso forme di </a:t>
            </a:r>
            <a:r>
              <a:rPr lang="it-IT" b="1" dirty="0"/>
              <a:t>federazione di comunità di lavoratori. </a:t>
            </a:r>
          </a:p>
          <a:p>
            <a:endParaRPr lang="it-IT" dirty="0"/>
          </a:p>
        </p:txBody>
      </p:sp>
    </p:spTree>
    <p:extLst>
      <p:ext uri="{BB962C8B-B14F-4D97-AF65-F5344CB8AC3E}">
        <p14:creationId xmlns:p14="http://schemas.microsoft.com/office/powerpoint/2010/main" val="346780445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774</TotalTime>
  <Words>5166</Words>
  <Application>Microsoft Office PowerPoint</Application>
  <PresentationFormat>Presentazione su schermo (4:3)</PresentationFormat>
  <Paragraphs>121</Paragraphs>
  <Slides>46</Slides>
  <Notes>0</Notes>
  <HiddenSlides>0</HiddenSlides>
  <MMClips>0</MMClips>
  <ScaleCrop>false</ScaleCrop>
  <HeadingPairs>
    <vt:vector size="4" baseType="variant">
      <vt:variant>
        <vt:lpstr>Tema</vt:lpstr>
      </vt:variant>
      <vt:variant>
        <vt:i4>1</vt:i4>
      </vt:variant>
      <vt:variant>
        <vt:lpstr>Titoli diapositive</vt:lpstr>
      </vt:variant>
      <vt:variant>
        <vt:i4>46</vt:i4>
      </vt:variant>
    </vt:vector>
  </HeadingPairs>
  <TitlesOfParts>
    <vt:vector size="47" baseType="lpstr">
      <vt:lpstr>Tema di Office</vt:lpstr>
      <vt:lpstr>Il socialismo</vt:lpstr>
      <vt:lpstr>Definizione</vt:lpstr>
      <vt:lpstr>Socialismo e democrazia</vt:lpstr>
      <vt:lpstr>Socialismo e anarchismo</vt:lpstr>
      <vt:lpstr>I socialisti prima di Marx: Henri de Saint Simon (1760-1825): la scienza emancipa l’uomo</vt:lpstr>
      <vt:lpstr>I socialisti prima di Marx: Charles Fourier (1772-1837). Liberare e coltivare le passioni</vt:lpstr>
      <vt:lpstr>I socialisti prima di Marx: Robert Owen (1771-1858): l’intero frutto del lavoro</vt:lpstr>
      <vt:lpstr>I socialisti prima di Marx: Pierre-Joseph Proudhon (1809-1865): la proprietà è un furto</vt:lpstr>
      <vt:lpstr>Pierre-Joseph Proudhon: la proprietà è libertà</vt:lpstr>
      <vt:lpstr>Marx: la base economica della società</vt:lpstr>
      <vt:lpstr>Marx: la base economica della società, esempio</vt:lpstr>
      <vt:lpstr>Marx: lo sviluppo delle società</vt:lpstr>
      <vt:lpstr>Marx: lo sviluppo delle società, esempio</vt:lpstr>
      <vt:lpstr>Quindi… </vt:lpstr>
      <vt:lpstr>Un lotta di classi sociali</vt:lpstr>
      <vt:lpstr>L’ultimo capitolo</vt:lpstr>
      <vt:lpstr>Borghesi e proletari</vt:lpstr>
      <vt:lpstr>MARX: Il comunismo</vt:lpstr>
      <vt:lpstr>Il movimento operaio</vt:lpstr>
      <vt:lpstr>Condizione operaia e rivoluzione industriale </vt:lpstr>
      <vt:lpstr>La condizione operaia durante la prima rivoluzione industriale</vt:lpstr>
      <vt:lpstr>Condizione operaia e rivoluzione industriale  (2)</vt:lpstr>
      <vt:lpstr>Le prime rivolte</vt:lpstr>
      <vt:lpstr>Trade unions</vt:lpstr>
      <vt:lpstr>Gran National Consolidated Trades Union</vt:lpstr>
      <vt:lpstr>Cartismo </vt:lpstr>
      <vt:lpstr>In Francia</vt:lpstr>
      <vt:lpstr>In Germania</vt:lpstr>
      <vt:lpstr>Germania (2)</vt:lpstr>
      <vt:lpstr>In ITALIA: le società di mutuo soccorso</vt:lpstr>
      <vt:lpstr>Prime agitazioni (1870-80)</vt:lpstr>
      <vt:lpstr>Prime organizzazioni politiche</vt:lpstr>
      <vt:lpstr>Camere del lavoro e CGL</vt:lpstr>
      <vt:lpstr>PSI</vt:lpstr>
      <vt:lpstr>Riformisti e rivoluzionari</vt:lpstr>
      <vt:lpstr>L’internazionale</vt:lpstr>
      <vt:lpstr>La Prima internazionale</vt:lpstr>
      <vt:lpstr>I contrasti interni</vt:lpstr>
      <vt:lpstr>La Seconda internazionale</vt:lpstr>
      <vt:lpstr>I dibattiti nella seconda internazionale</vt:lpstr>
      <vt:lpstr>Programma minimo e programma massimo (congresso di Erfurt del Partito socialdemocratico tedesco del 1891)</vt:lpstr>
      <vt:lpstr>Revisionismo </vt:lpstr>
      <vt:lpstr>La fine della Seconda internazionale</vt:lpstr>
      <vt:lpstr>La Terza internazionale a guida sovietica</vt:lpstr>
      <vt:lpstr>La Terza internazionale e i fascismi</vt:lpstr>
      <vt:lpstr>La fine del COMINTERN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socialismo</dc:title>
  <dc:creator>massimo francesco maraviglia</dc:creator>
  <cp:lastModifiedBy>massimo francesco maraviglia</cp:lastModifiedBy>
  <cp:revision>74</cp:revision>
  <dcterms:created xsi:type="dcterms:W3CDTF">2012-10-30T09:54:00Z</dcterms:created>
  <dcterms:modified xsi:type="dcterms:W3CDTF">2013-11-12T14:19:57Z</dcterms:modified>
</cp:coreProperties>
</file>